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86" r:id="rId4"/>
    <p:sldId id="258" r:id="rId5"/>
    <p:sldId id="259" r:id="rId6"/>
    <p:sldId id="260" r:id="rId7"/>
    <p:sldId id="261" r:id="rId8"/>
    <p:sldId id="262" r:id="rId9"/>
    <p:sldId id="272" r:id="rId10"/>
    <p:sldId id="263" r:id="rId11"/>
    <p:sldId id="266" r:id="rId12"/>
    <p:sldId id="268" r:id="rId13"/>
    <p:sldId id="267" r:id="rId14"/>
    <p:sldId id="264" r:id="rId15"/>
    <p:sldId id="265" r:id="rId16"/>
    <p:sldId id="270" r:id="rId17"/>
    <p:sldId id="269" r:id="rId18"/>
    <p:sldId id="273" r:id="rId19"/>
    <p:sldId id="271" r:id="rId20"/>
    <p:sldId id="274" r:id="rId21"/>
    <p:sldId id="276" r:id="rId22"/>
    <p:sldId id="277" r:id="rId23"/>
    <p:sldId id="278" r:id="rId24"/>
    <p:sldId id="279" r:id="rId25"/>
    <p:sldId id="280" r:id="rId26"/>
    <p:sldId id="281" r:id="rId27"/>
    <p:sldId id="282" r:id="rId28"/>
    <p:sldId id="283" r:id="rId29"/>
    <p:sldId id="284" r:id="rId30"/>
    <p:sldId id="287" r:id="rId31"/>
    <p:sldId id="285"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1C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558" autoAdjust="0"/>
  </p:normalViewPr>
  <p:slideViewPr>
    <p:cSldViewPr snapToGrid="0">
      <p:cViewPr varScale="1">
        <p:scale>
          <a:sx n="38" d="100"/>
          <a:sy n="38" d="100"/>
        </p:scale>
        <p:origin x="1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528607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dirty="0"/>
          </a:p>
        </p:txBody>
      </p:sp>
      <p:sp>
        <p:nvSpPr>
          <p:cNvPr id="177" name="Shape 177"/>
          <p:cNvSpPr>
            <a:spLocks noGrp="1"/>
          </p:cNvSpPr>
          <p:nvPr>
            <p:ph type="body" sz="quarter" idx="1"/>
          </p:nvPr>
        </p:nvSpPr>
        <p:spPr>
          <a:prstGeom prst="rect">
            <a:avLst/>
          </a:prstGeom>
        </p:spPr>
        <p:txBody>
          <a:bodyPr/>
          <a:lstStyle/>
          <a:p>
            <a:r>
              <a:rPr lang="fr-FR" dirty="0" smtClean="0"/>
              <a:t>CELIA</a:t>
            </a:r>
          </a:p>
          <a:p>
            <a:endParaRPr lang="fr-FR" dirty="0" smtClean="0"/>
          </a:p>
          <a:p>
            <a:r>
              <a:rPr dirty="0" smtClean="0"/>
              <a:t>Bonjour </a:t>
            </a:r>
            <a:endParaRPr dirty="0"/>
          </a:p>
          <a:p>
            <a:r>
              <a:rPr dirty="0"/>
              <a:t>vous avez fait appel à notre agence pour la créations d’une application web dans le domaine de la domotique. </a:t>
            </a:r>
          </a:p>
          <a:p>
            <a:r>
              <a:rPr dirty="0"/>
              <a:t>L’agence Goose style a été créée en 2018 par quatre étudiants en développement web.</a:t>
            </a:r>
          </a:p>
          <a:p>
            <a:r>
              <a:rPr dirty="0"/>
              <a:t>Les activités de GS sont la création et la production d’application web et mobiles. </a:t>
            </a:r>
          </a:p>
          <a:p>
            <a:r>
              <a:rPr dirty="0"/>
              <a:t>Son positionnement</a:t>
            </a:r>
            <a:r>
              <a:rPr lang="fr-FR" dirty="0"/>
              <a:t> ainsi que </a:t>
            </a:r>
            <a:r>
              <a:rPr dirty="0"/>
              <a:t>les convictions étiques de </a:t>
            </a:r>
            <a:r>
              <a:rPr dirty="0" err="1"/>
              <a:t>ses</a:t>
            </a:r>
            <a:r>
              <a:rPr dirty="0"/>
              <a:t> </a:t>
            </a:r>
            <a:r>
              <a:rPr dirty="0" err="1" smtClean="0"/>
              <a:t>membres</a:t>
            </a:r>
            <a:r>
              <a:rPr dirty="0" smtClean="0"/>
              <a:t> </a:t>
            </a:r>
            <a:r>
              <a:rPr dirty="0"/>
              <a:t>sont clairement dans le développement d’application éco responsable qui s’inscrit dans la préservation de </a:t>
            </a:r>
            <a:r>
              <a:rPr dirty="0" err="1"/>
              <a:t>l’environnement</a:t>
            </a:r>
            <a:r>
              <a:rPr dirty="0" smtClean="0"/>
              <a:t>.</a:t>
            </a:r>
            <a:endParaRPr lang="fr-FR" dirty="0" smtClean="0"/>
          </a:p>
          <a:p>
            <a:endParaRPr lang="fr-FR" dirty="0" smtClean="0"/>
          </a:p>
          <a:p>
            <a:endParaRPr lang="fr-FR" dirty="0" smtClean="0"/>
          </a:p>
          <a:p>
            <a:endParaRPr lang="fr-FR" dirty="0" smtClean="0"/>
          </a:p>
          <a:p>
            <a:r>
              <a:rPr lang="fr-FR" dirty="0" err="1" smtClean="0"/>
              <a:t>Avel</a:t>
            </a:r>
            <a:r>
              <a:rPr lang="fr-FR" baseline="0" dirty="0" smtClean="0"/>
              <a:t> : développeur front</a:t>
            </a:r>
          </a:p>
          <a:p>
            <a:r>
              <a:rPr lang="fr-FR" baseline="0" dirty="0" smtClean="0"/>
              <a:t>Remy : développeur back </a:t>
            </a:r>
          </a:p>
          <a:p>
            <a:r>
              <a:rPr lang="fr-FR" baseline="0" dirty="0" smtClean="0"/>
              <a:t>Victor : service marketing</a:t>
            </a:r>
          </a:p>
          <a:p>
            <a:r>
              <a:rPr lang="fr-FR" baseline="0" dirty="0" smtClean="0"/>
              <a:t>Celia : PDG !!! Web designer &amp; intégrateur</a:t>
            </a:r>
            <a:endParaRPr dirty="0"/>
          </a:p>
        </p:txBody>
      </p:sp>
    </p:spTree>
    <p:extLst>
      <p:ext uri="{BB962C8B-B14F-4D97-AF65-F5344CB8AC3E}">
        <p14:creationId xmlns:p14="http://schemas.microsoft.com/office/powerpoint/2010/main" val="181710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REMY</a:t>
            </a:r>
          </a:p>
          <a:p>
            <a:pPr marL="342900" indent="-342900">
              <a:buFont typeface="Arial" panose="020B0604020202020204" pitchFamily="34" charset="0"/>
              <a:buChar char="•"/>
            </a:pPr>
            <a:r>
              <a:rPr lang="fr-FR" dirty="0" smtClean="0"/>
              <a:t>Entête modifiable du budget prévisionnel</a:t>
            </a:r>
          </a:p>
          <a:p>
            <a:pPr marL="342900" indent="-342900">
              <a:buFont typeface="Arial" panose="020B0604020202020204" pitchFamily="34" charset="0"/>
              <a:buChar char="•"/>
            </a:pPr>
            <a:r>
              <a:rPr lang="fr-FR" dirty="0" smtClean="0"/>
              <a:t> Infos consommation</a:t>
            </a:r>
            <a:r>
              <a:rPr lang="fr-FR" baseline="0" dirty="0" smtClean="0"/>
              <a:t> électricité et eau sur graphes séparés</a:t>
            </a:r>
            <a:endParaRPr lang="fr-FR" dirty="0" smtClean="0"/>
          </a:p>
          <a:p>
            <a:pPr marL="342900" indent="-342900">
              <a:buFont typeface="Arial" panose="020B0604020202020204" pitchFamily="34" charset="0"/>
              <a:buChar char="•"/>
            </a:pPr>
            <a:endParaRPr lang="fr-FR" dirty="0"/>
          </a:p>
        </p:txBody>
      </p:sp>
    </p:spTree>
    <p:extLst>
      <p:ext uri="{BB962C8B-B14F-4D97-AF65-F5344CB8AC3E}">
        <p14:creationId xmlns:p14="http://schemas.microsoft.com/office/powerpoint/2010/main" val="256929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AVEL</a:t>
            </a:r>
            <a:endParaRPr lang="fr-FR" dirty="0"/>
          </a:p>
        </p:txBody>
      </p:sp>
    </p:spTree>
    <p:extLst>
      <p:ext uri="{BB962C8B-B14F-4D97-AF65-F5344CB8AC3E}">
        <p14:creationId xmlns:p14="http://schemas.microsoft.com/office/powerpoint/2010/main" val="147514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AVEL </a:t>
            </a:r>
          </a:p>
          <a:p>
            <a:endParaRPr lang="fr-FR" dirty="0" smtClean="0"/>
          </a:p>
          <a:p>
            <a:r>
              <a:rPr lang="fr-FR" dirty="0" smtClean="0"/>
              <a:t>Contrôle manuel de la température dans la pièce (si changé : annule le mode</a:t>
            </a:r>
            <a:r>
              <a:rPr lang="fr-FR" baseline="0" dirty="0" smtClean="0"/>
              <a:t> actif ??)</a:t>
            </a:r>
          </a:p>
          <a:p>
            <a:endParaRPr lang="fr-FR" baseline="0" dirty="0" smtClean="0"/>
          </a:p>
          <a:p>
            <a:r>
              <a:rPr lang="fr-FR" baseline="0" dirty="0" smtClean="0"/>
              <a:t>État de l’objet renseigné par sa couleur : rouge = défectueux, jaune = consommation élevée</a:t>
            </a:r>
          </a:p>
          <a:p>
            <a:endParaRPr lang="fr-FR" baseline="0" dirty="0" smtClean="0"/>
          </a:p>
          <a:p>
            <a:r>
              <a:rPr lang="fr-FR" baseline="0" dirty="0" smtClean="0"/>
              <a:t>Accès au mode de cette pièce pour modification</a:t>
            </a:r>
            <a:endParaRPr lang="fr-FR" dirty="0"/>
          </a:p>
        </p:txBody>
      </p:sp>
    </p:spTree>
    <p:extLst>
      <p:ext uri="{BB962C8B-B14F-4D97-AF65-F5344CB8AC3E}">
        <p14:creationId xmlns:p14="http://schemas.microsoft.com/office/powerpoint/2010/main" val="286598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CELIA</a:t>
            </a:r>
          </a:p>
          <a:p>
            <a:pPr marL="342900" indent="-342900">
              <a:buFont typeface="Arial" panose="020B0604020202020204" pitchFamily="34" charset="0"/>
              <a:buChar char="•"/>
            </a:pPr>
            <a:r>
              <a:rPr lang="fr-FR" dirty="0" smtClean="0"/>
              <a:t>Mode </a:t>
            </a:r>
            <a:r>
              <a:rPr lang="fr-FR" dirty="0"/>
              <a:t>Eco</a:t>
            </a:r>
          </a:p>
          <a:p>
            <a:pPr marL="342900" indent="-342900">
              <a:buFont typeface="Arial" panose="020B0604020202020204" pitchFamily="34" charset="0"/>
              <a:buChar char="•"/>
            </a:pPr>
            <a:r>
              <a:rPr lang="fr-FR" dirty="0"/>
              <a:t>ScrollBar</a:t>
            </a:r>
          </a:p>
          <a:p>
            <a:pPr marL="342900" indent="-342900">
              <a:buFont typeface="Arial" panose="020B0604020202020204" pitchFamily="34" charset="0"/>
              <a:buChar char="•"/>
            </a:pPr>
            <a:r>
              <a:rPr lang="fr-FR" dirty="0"/>
              <a:t>Modes par défaut</a:t>
            </a:r>
          </a:p>
          <a:p>
            <a:pPr marL="342900" indent="-342900">
              <a:buFont typeface="Arial" panose="020B0604020202020204" pitchFamily="34" charset="0"/>
              <a:buChar char="•"/>
            </a:pPr>
            <a:r>
              <a:rPr lang="fr-FR" dirty="0"/>
              <a:t>Ajout mode</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Ajout nom du mode</a:t>
            </a:r>
          </a:p>
          <a:p>
            <a:pPr marL="342900" indent="-342900">
              <a:buFont typeface="Arial" panose="020B0604020202020204" pitchFamily="34" charset="0"/>
              <a:buChar char="•"/>
            </a:pPr>
            <a:r>
              <a:rPr lang="fr-FR" dirty="0"/>
              <a:t>Réglage luminosité</a:t>
            </a:r>
          </a:p>
          <a:p>
            <a:pPr marL="342900" indent="-342900">
              <a:buFont typeface="Arial" panose="020B0604020202020204" pitchFamily="34" charset="0"/>
              <a:buChar char="•"/>
            </a:pPr>
            <a:r>
              <a:rPr lang="fr-FR" dirty="0"/>
              <a:t>Réglage couleur</a:t>
            </a:r>
          </a:p>
          <a:p>
            <a:pPr marL="342900" indent="-342900">
              <a:buFont typeface="Arial" panose="020B0604020202020204" pitchFamily="34" charset="0"/>
              <a:buChar char="•"/>
            </a:pPr>
            <a:r>
              <a:rPr lang="fr-FR" dirty="0"/>
              <a:t>Réglage température</a:t>
            </a:r>
          </a:p>
          <a:p>
            <a:pPr marL="342900" indent="-342900">
              <a:buFont typeface="Arial" panose="020B0604020202020204" pitchFamily="34" charset="0"/>
              <a:buChar char="•"/>
            </a:pPr>
            <a:r>
              <a:rPr lang="fr-FR" dirty="0"/>
              <a:t>Bouton Valider</a:t>
            </a:r>
          </a:p>
        </p:txBody>
      </p:sp>
    </p:spTree>
    <p:extLst>
      <p:ext uri="{BB962C8B-B14F-4D97-AF65-F5344CB8AC3E}">
        <p14:creationId xmlns:p14="http://schemas.microsoft.com/office/powerpoint/2010/main" val="162715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CELIA</a:t>
            </a:r>
          </a:p>
          <a:p>
            <a:pPr marL="342900" indent="-342900">
              <a:buFont typeface="Arial" panose="020B0604020202020204" pitchFamily="34" charset="0"/>
              <a:buChar char="•"/>
            </a:pPr>
            <a:r>
              <a:rPr lang="fr-FR" dirty="0" smtClean="0"/>
              <a:t>Réglage</a:t>
            </a:r>
            <a:r>
              <a:rPr lang="fr-FR" baseline="0" dirty="0" smtClean="0"/>
              <a:t> heure de début et heure de fin d’action du mode </a:t>
            </a:r>
          </a:p>
          <a:p>
            <a:pPr marL="342900" indent="-342900">
              <a:buFont typeface="Arial" panose="020B0604020202020204" pitchFamily="34" charset="0"/>
              <a:buChar char="•"/>
            </a:pPr>
            <a:r>
              <a:rPr lang="fr-FR" baseline="0" dirty="0" smtClean="0"/>
              <a:t>Boutons validation ou annulation</a:t>
            </a:r>
            <a:endParaRPr lang="fr-FR" dirty="0"/>
          </a:p>
        </p:txBody>
      </p:sp>
    </p:spTree>
    <p:extLst>
      <p:ext uri="{BB962C8B-B14F-4D97-AF65-F5344CB8AC3E}">
        <p14:creationId xmlns:p14="http://schemas.microsoft.com/office/powerpoint/2010/main" val="369150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VICTOR</a:t>
            </a:r>
          </a:p>
          <a:p>
            <a:r>
              <a:rPr lang="fr-FR" dirty="0" smtClean="0"/>
              <a:t>Sur la gestion pièce, accès à un objet en particulier </a:t>
            </a:r>
            <a:endParaRPr lang="fr-FR" dirty="0"/>
          </a:p>
        </p:txBody>
      </p:sp>
    </p:spTree>
    <p:extLst>
      <p:ext uri="{BB962C8B-B14F-4D97-AF65-F5344CB8AC3E}">
        <p14:creationId xmlns:p14="http://schemas.microsoft.com/office/powerpoint/2010/main" val="2271749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VICTOR</a:t>
            </a:r>
          </a:p>
          <a:p>
            <a:pPr marL="342900" indent="-342900">
              <a:buFont typeface="Arial" panose="020B0604020202020204" pitchFamily="34" charset="0"/>
              <a:buChar char="•"/>
            </a:pPr>
            <a:r>
              <a:rPr lang="fr-FR" dirty="0" smtClean="0"/>
              <a:t>Référence de l’objet (utilisé en cas de remplacement,</a:t>
            </a:r>
            <a:r>
              <a:rPr lang="fr-FR" baseline="0" dirty="0" smtClean="0"/>
              <a:t> réparation ou pour pouvoir l’identifier si plusieurs du même type dans une seule pièce)</a:t>
            </a:r>
          </a:p>
          <a:p>
            <a:pPr marL="342900" indent="-342900">
              <a:buFont typeface="Arial" panose="020B0604020202020204" pitchFamily="34" charset="0"/>
              <a:buChar char="•"/>
            </a:pPr>
            <a:endParaRPr lang="fr-FR" baseline="0" dirty="0" smtClean="0"/>
          </a:p>
          <a:p>
            <a:pPr marL="342900" indent="-342900">
              <a:buFont typeface="Arial" panose="020B0604020202020204" pitchFamily="34" charset="0"/>
              <a:buChar char="•"/>
            </a:pPr>
            <a:r>
              <a:rPr lang="fr-FR" baseline="0" dirty="0" smtClean="0"/>
              <a:t>Information sur l’état de l’objet si consommation trop élevée ou si besoin de réparation ou changement</a:t>
            </a:r>
          </a:p>
          <a:p>
            <a:pPr marL="342900" indent="-342900">
              <a:buFont typeface="Arial" panose="020B0604020202020204" pitchFamily="34" charset="0"/>
              <a:buChar char="•"/>
            </a:pPr>
            <a:endParaRPr lang="fr-FR" baseline="0" dirty="0" smtClean="0"/>
          </a:p>
          <a:p>
            <a:pPr marL="342900" indent="-342900">
              <a:buFont typeface="Arial" panose="020B0604020202020204" pitchFamily="34" charset="0"/>
              <a:buChar char="•"/>
            </a:pPr>
            <a:r>
              <a:rPr lang="fr-FR" baseline="0" dirty="0" smtClean="0"/>
              <a:t>Consommation de l’objet durant le mois passé</a:t>
            </a:r>
          </a:p>
          <a:p>
            <a:pPr marL="342900" indent="-342900">
              <a:buFont typeface="Arial" panose="020B0604020202020204" pitchFamily="34" charset="0"/>
              <a:buChar char="•"/>
            </a:pPr>
            <a:endParaRPr lang="fr-FR" baseline="0" dirty="0" smtClean="0"/>
          </a:p>
          <a:p>
            <a:pPr marL="342900" indent="-342900">
              <a:buFont typeface="Arial" panose="020B0604020202020204" pitchFamily="34" charset="0"/>
              <a:buChar char="•"/>
            </a:pPr>
            <a:r>
              <a:rPr lang="fr-FR" baseline="0" dirty="0" smtClean="0"/>
              <a:t>Contrôle manuel sur la luminosité et la couleur ici dans le cas de l’ampoule (t° dans le cas d’un thermostat sur chauffage ou contrôle débit sur débitmètre d’une tuyauterie par exemple)</a:t>
            </a:r>
            <a:endParaRPr lang="fr-FR" dirty="0"/>
          </a:p>
        </p:txBody>
      </p:sp>
    </p:spTree>
    <p:extLst>
      <p:ext uri="{BB962C8B-B14F-4D97-AF65-F5344CB8AC3E}">
        <p14:creationId xmlns:p14="http://schemas.microsoft.com/office/powerpoint/2010/main" val="1016149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CELIA</a:t>
            </a:r>
            <a:endParaRPr lang="fr-FR" dirty="0"/>
          </a:p>
        </p:txBody>
      </p:sp>
    </p:spTree>
    <p:extLst>
      <p:ext uri="{BB962C8B-B14F-4D97-AF65-F5344CB8AC3E}">
        <p14:creationId xmlns:p14="http://schemas.microsoft.com/office/powerpoint/2010/main" val="4073969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CELIA</a:t>
            </a:r>
          </a:p>
          <a:p>
            <a:r>
              <a:rPr lang="fr-FR" dirty="0" smtClean="0"/>
              <a:t>Scrollable</a:t>
            </a:r>
          </a:p>
          <a:p>
            <a:r>
              <a:rPr lang="fr-FR" baseline="0" dirty="0" smtClean="0"/>
              <a:t>éléments </a:t>
            </a:r>
            <a:r>
              <a:rPr lang="fr-FR" baseline="0" dirty="0" err="1" smtClean="0"/>
              <a:t>moodboard</a:t>
            </a:r>
            <a:endParaRPr lang="fr-FR" dirty="0"/>
          </a:p>
        </p:txBody>
      </p:sp>
    </p:spTree>
    <p:extLst>
      <p:ext uri="{BB962C8B-B14F-4D97-AF65-F5344CB8AC3E}">
        <p14:creationId xmlns:p14="http://schemas.microsoft.com/office/powerpoint/2010/main" val="1079864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REMY</a:t>
            </a:r>
          </a:p>
          <a:p>
            <a:r>
              <a:rPr lang="fr-FR" dirty="0" smtClean="0"/>
              <a:t>Menu : </a:t>
            </a:r>
          </a:p>
          <a:p>
            <a:pPr marL="342900" indent="-342900">
              <a:buFont typeface="Arial" panose="020B0604020202020204" pitchFamily="34" charset="0"/>
              <a:buChar char="•"/>
            </a:pPr>
            <a:r>
              <a:rPr lang="fr-FR" dirty="0" smtClean="0"/>
              <a:t>Logo</a:t>
            </a:r>
          </a:p>
          <a:p>
            <a:pPr marL="342900" indent="-342900">
              <a:buFont typeface="Arial" panose="020B0604020202020204" pitchFamily="34" charset="0"/>
              <a:buChar char="•"/>
            </a:pPr>
            <a:r>
              <a:rPr lang="fr-FR" dirty="0" smtClean="0"/>
              <a:t>Raccourci</a:t>
            </a:r>
            <a:r>
              <a:rPr lang="fr-FR" baseline="0" dirty="0" smtClean="0"/>
              <a:t> accueil</a:t>
            </a:r>
          </a:p>
          <a:p>
            <a:pPr marL="342900" indent="-342900">
              <a:buFont typeface="Arial" panose="020B0604020202020204" pitchFamily="34" charset="0"/>
              <a:buChar char="•"/>
            </a:pPr>
            <a:r>
              <a:rPr lang="fr-FR" baseline="0" dirty="0" smtClean="0"/>
              <a:t>Raccourci produits</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baseline="0" dirty="0" smtClean="0"/>
              <a:t>Raccourci </a:t>
            </a:r>
            <a:r>
              <a:rPr lang="fr-FR" baseline="0" dirty="0" err="1" smtClean="0"/>
              <a:t>MonProjet</a:t>
            </a:r>
            <a:endParaRPr lang="fr-FR" baseline="0" dirty="0" smtClean="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baseline="0" dirty="0" smtClean="0"/>
              <a:t>Raccourci Service Client</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baseline="0" dirty="0" smtClean="0"/>
              <a:t>Recherche</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baseline="0" dirty="0" smtClean="0"/>
              <a:t>Mon compte</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baseline="0" dirty="0" smtClean="0"/>
              <a:t>Mon panier</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fr-FR" baseline="0" dirty="0" smtClean="0"/>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fr-FR" dirty="0" smtClean="0"/>
              <a:t>Slide : </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dirty="0" smtClean="0"/>
              <a:t>Devis</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dirty="0" smtClean="0"/>
              <a:t>Promos</a:t>
            </a:r>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dirty="0" smtClean="0"/>
              <a:t>Nouveautés</a:t>
            </a:r>
          </a:p>
        </p:txBody>
      </p:sp>
    </p:spTree>
    <p:extLst>
      <p:ext uri="{BB962C8B-B14F-4D97-AF65-F5344CB8AC3E}">
        <p14:creationId xmlns:p14="http://schemas.microsoft.com/office/powerpoint/2010/main" val="78378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pPr marL="0" indent="0">
              <a:buFont typeface="Arial" panose="020B0604020202020204" pitchFamily="34" charset="0"/>
              <a:buNone/>
            </a:pPr>
            <a:r>
              <a:rPr lang="fr-FR" dirty="0" smtClean="0"/>
              <a:t>VICTOR</a:t>
            </a:r>
          </a:p>
          <a:p>
            <a:pPr marL="0" indent="0">
              <a:buFont typeface="Arial" panose="020B0604020202020204" pitchFamily="34" charset="0"/>
              <a:buNone/>
            </a:pPr>
            <a:endParaRPr lang="fr-FR" dirty="0" smtClean="0"/>
          </a:p>
          <a:p>
            <a:pPr marL="342900" indent="-342900">
              <a:buFont typeface="Arial" panose="020B0604020202020204" pitchFamily="34" charset="0"/>
              <a:buChar char="•"/>
            </a:pPr>
            <a:r>
              <a:rPr lang="fr-FR" dirty="0" smtClean="0"/>
              <a:t>Principale </a:t>
            </a:r>
            <a:r>
              <a:rPr lang="fr-FR" dirty="0"/>
              <a:t>contrainte : concurrence</a:t>
            </a:r>
          </a:p>
          <a:p>
            <a:pPr marL="342900" indent="-342900">
              <a:buFont typeface="Arial" panose="020B0604020202020204" pitchFamily="34" charset="0"/>
              <a:buChar char="•"/>
            </a:pPr>
            <a:r>
              <a:rPr lang="fr-FR" dirty="0"/>
              <a:t>Démarcation par rapport à la concurrence</a:t>
            </a:r>
          </a:p>
          <a:p>
            <a:pPr marL="342900" indent="-342900">
              <a:buFont typeface="Arial" panose="020B0604020202020204" pitchFamily="34" charset="0"/>
              <a:buChar char="•"/>
            </a:pPr>
            <a:r>
              <a:rPr lang="fr-FR" dirty="0"/>
              <a:t>Equilibre entre préservation de l’environnement et confort de l’utilisateur</a:t>
            </a:r>
          </a:p>
          <a:p>
            <a:pPr marL="342900" indent="-342900">
              <a:buFont typeface="Arial" panose="020B0604020202020204" pitchFamily="34" charset="0"/>
              <a:buChar char="•"/>
            </a:pPr>
            <a:r>
              <a:rPr lang="fr-FR" dirty="0"/>
              <a:t>Application multi-support (IOS / Android)</a:t>
            </a:r>
          </a:p>
          <a:p>
            <a:pPr marL="342900" indent="-342900">
              <a:buFont typeface="Arial" panose="020B0604020202020204" pitchFamily="34" charset="0"/>
              <a:buChar char="•"/>
            </a:pPr>
            <a:r>
              <a:rPr lang="fr-FR" dirty="0"/>
              <a:t>Design moderne et épuré</a:t>
            </a:r>
          </a:p>
          <a:p>
            <a:pPr marL="342900" indent="-342900">
              <a:buFont typeface="Arial" panose="020B0604020202020204" pitchFamily="34" charset="0"/>
              <a:buChar char="•"/>
            </a:pPr>
            <a:r>
              <a:rPr lang="fr-FR" dirty="0"/>
              <a:t>Sensibilisation a la préservation de l’environnement via l’application</a:t>
            </a:r>
          </a:p>
          <a:p>
            <a:pPr marL="342900" indent="-342900">
              <a:buFont typeface="Arial" panose="020B0604020202020204" pitchFamily="34" charset="0"/>
              <a:buChar char="•"/>
            </a:pPr>
            <a:r>
              <a:rPr lang="fr-FR" dirty="0"/>
              <a:t>Précision sur le ciblage de la clientèle</a:t>
            </a:r>
          </a:p>
          <a:p>
            <a:pPr marL="342900" indent="-342900">
              <a:buFont typeface="Arial" panose="020B0604020202020204" pitchFamily="34" charset="0"/>
              <a:buChar char="•"/>
            </a:pPr>
            <a:endParaRPr lang="fr-FR" dirty="0"/>
          </a:p>
          <a:p>
            <a:pPr marL="0" indent="0">
              <a:buFont typeface="Arial" panose="020B0604020202020204" pitchFamily="34" charset="0"/>
              <a:buNone/>
            </a:pPr>
            <a:endParaRPr lang="fr-FR" dirty="0"/>
          </a:p>
          <a:p>
            <a:r>
              <a:rPr dirty="0"/>
              <a:t>La principale contrainte de développement de l’application et du site web est la concurrence, en effet</a:t>
            </a:r>
          </a:p>
          <a:p>
            <a:r>
              <a:rPr dirty="0"/>
              <a:t>comment se démarquer alors que des dizaines de solutions applicatives pour objets connectés sont</a:t>
            </a:r>
          </a:p>
          <a:p>
            <a:r>
              <a:rPr dirty="0"/>
              <a:t>déjà sur le marché.</a:t>
            </a:r>
          </a:p>
          <a:p>
            <a:r>
              <a:rPr dirty="0"/>
              <a:t>Un développement dans l’optique de gérer un équilibre entre préservation de l’environnement et le</a:t>
            </a:r>
          </a:p>
          <a:p>
            <a:r>
              <a:rPr dirty="0"/>
              <a:t>confort de son utilisateur est ce qui fait la force de notre projet.</a:t>
            </a:r>
          </a:p>
          <a:p>
            <a:r>
              <a:rPr dirty="0"/>
              <a:t>L’application est aussi multi-support, elle est présente sur Android et IOS afin que le maximum de</a:t>
            </a:r>
          </a:p>
          <a:p>
            <a:r>
              <a:rPr dirty="0"/>
              <a:t>monde possède la compatibilité de l’utiliser.</a:t>
            </a:r>
          </a:p>
          <a:p>
            <a:r>
              <a:rPr dirty="0"/>
              <a:t>Un design moderne et épuré de l’interface permet une expérience utilisateur sur l’application mobile et</a:t>
            </a:r>
          </a:p>
          <a:p>
            <a:r>
              <a:rPr dirty="0"/>
              <a:t>le site web agréable et facile.</a:t>
            </a:r>
          </a:p>
          <a:p>
            <a:r>
              <a:rPr dirty="0"/>
              <a:t>Faire en sorte de sensibiliser les utilisateurs de l’application à la préservation de l’environnement en</a:t>
            </a:r>
          </a:p>
          <a:p>
            <a:r>
              <a:rPr dirty="0"/>
              <a:t>réduisant leur consommation en ajoutant des modes préétablis (mode SUPER ECO par exemple).</a:t>
            </a:r>
          </a:p>
          <a:p>
            <a:r>
              <a:rPr dirty="0"/>
              <a:t>La limitation de la consommation via les couleurs utilisées pour l’application a été pris en compte en</a:t>
            </a:r>
          </a:p>
          <a:p>
            <a:r>
              <a:rPr dirty="0"/>
              <a:t>utilisant des couleurs sombres, plus douce pour les yeux et qui de ce fait consomment moins de</a:t>
            </a:r>
          </a:p>
          <a:p>
            <a:r>
              <a:rPr dirty="0"/>
              <a:t>batterie.</a:t>
            </a:r>
          </a:p>
          <a:p>
            <a:r>
              <a:rPr dirty="0"/>
              <a:t>L’application ainsi que les produits vendus par S E T T Y H O M E correspond donc aux désireux</a:t>
            </a:r>
          </a:p>
          <a:p>
            <a:r>
              <a:rPr dirty="0"/>
              <a:t>d’acheter et d’utiliser des produits basse consommation mais efficace quand même, créé dans une</a:t>
            </a:r>
          </a:p>
          <a:p>
            <a:r>
              <a:rPr dirty="0"/>
              <a:t>optique de sauvegarde de l’environnement.</a:t>
            </a:r>
          </a:p>
        </p:txBody>
      </p:sp>
    </p:spTree>
    <p:extLst>
      <p:ext uri="{BB962C8B-B14F-4D97-AF65-F5344CB8AC3E}">
        <p14:creationId xmlns:p14="http://schemas.microsoft.com/office/powerpoint/2010/main" val="60131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CELIA</a:t>
            </a:r>
            <a:endParaRPr lang="fr-FR" dirty="0"/>
          </a:p>
        </p:txBody>
      </p:sp>
    </p:spTree>
    <p:extLst>
      <p:ext uri="{BB962C8B-B14F-4D97-AF65-F5344CB8AC3E}">
        <p14:creationId xmlns:p14="http://schemas.microsoft.com/office/powerpoint/2010/main" val="1797822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AVEL</a:t>
            </a:r>
          </a:p>
          <a:p>
            <a:r>
              <a:rPr lang="fr-FR" dirty="0" smtClean="0"/>
              <a:t>Mise en avant objets/produits</a:t>
            </a:r>
            <a:r>
              <a:rPr lang="fr-FR" baseline="0" dirty="0" smtClean="0"/>
              <a:t> les + mieux vendus</a:t>
            </a:r>
            <a:endParaRPr lang="fr-FR" dirty="0"/>
          </a:p>
        </p:txBody>
      </p:sp>
    </p:spTree>
    <p:extLst>
      <p:ext uri="{BB962C8B-B14F-4D97-AF65-F5344CB8AC3E}">
        <p14:creationId xmlns:p14="http://schemas.microsoft.com/office/powerpoint/2010/main" val="330816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AVEL</a:t>
            </a:r>
          </a:p>
          <a:p>
            <a:r>
              <a:rPr lang="fr-FR" dirty="0" smtClean="0"/>
              <a:t>Social</a:t>
            </a:r>
            <a:r>
              <a:rPr lang="fr-FR" baseline="0" dirty="0" smtClean="0"/>
              <a:t> Network : </a:t>
            </a:r>
          </a:p>
          <a:p>
            <a:pPr marL="342900" indent="-342900">
              <a:buFont typeface="Arial" panose="020B0604020202020204" pitchFamily="34" charset="0"/>
              <a:buChar char="•"/>
            </a:pPr>
            <a:r>
              <a:rPr lang="fr-FR" baseline="0" dirty="0" smtClean="0"/>
              <a:t>Facebook</a:t>
            </a:r>
          </a:p>
          <a:p>
            <a:pPr marL="342900" indent="-342900">
              <a:buFont typeface="Arial" panose="020B0604020202020204" pitchFamily="34" charset="0"/>
              <a:buChar char="•"/>
            </a:pPr>
            <a:r>
              <a:rPr lang="fr-FR" baseline="0" dirty="0" smtClean="0"/>
              <a:t>Twitter</a:t>
            </a:r>
          </a:p>
          <a:p>
            <a:pPr marL="342900" indent="-342900">
              <a:buFont typeface="Arial" panose="020B0604020202020204" pitchFamily="34" charset="0"/>
              <a:buChar char="•"/>
            </a:pPr>
            <a:r>
              <a:rPr lang="fr-FR" baseline="0" dirty="0" smtClean="0"/>
              <a:t>Instagram</a:t>
            </a:r>
          </a:p>
          <a:p>
            <a:pPr marL="342900" indent="-342900">
              <a:buFont typeface="Arial" panose="020B0604020202020204" pitchFamily="34" charset="0"/>
              <a:buChar char="•"/>
            </a:pPr>
            <a:r>
              <a:rPr lang="fr-FR" baseline="0" dirty="0" smtClean="0"/>
              <a:t>Etc… .</a:t>
            </a:r>
          </a:p>
          <a:p>
            <a:pPr marL="342900" indent="-342900">
              <a:buFont typeface="Arial" panose="020B0604020202020204" pitchFamily="34" charset="0"/>
              <a:buChar char="•"/>
            </a:pPr>
            <a:endParaRPr lang="fr-FR" baseline="0" dirty="0" smtClean="0"/>
          </a:p>
          <a:p>
            <a:pPr marL="0" indent="0">
              <a:buFont typeface="Arial" panose="020B0604020202020204" pitchFamily="34" charset="0"/>
              <a:buNone/>
            </a:pPr>
            <a:r>
              <a:rPr lang="fr-FR" baseline="0" dirty="0" smtClean="0"/>
              <a:t>Infos livraison</a:t>
            </a:r>
          </a:p>
          <a:p>
            <a:pPr marL="0" indent="0">
              <a:buFont typeface="Arial" panose="020B0604020202020204" pitchFamily="34" charset="0"/>
              <a:buNone/>
            </a:pPr>
            <a:endParaRPr lang="fr-FR" baseline="0" dirty="0" smtClean="0"/>
          </a:p>
          <a:p>
            <a:pPr marL="0" indent="0">
              <a:buFont typeface="Arial" panose="020B0604020202020204" pitchFamily="34" charset="0"/>
              <a:buNone/>
            </a:pPr>
            <a:r>
              <a:rPr lang="fr-FR" baseline="0" dirty="0" smtClean="0"/>
              <a:t>Infos Paiement</a:t>
            </a:r>
            <a:endParaRPr lang="fr-FR" dirty="0"/>
          </a:p>
        </p:txBody>
      </p:sp>
    </p:spTree>
    <p:extLst>
      <p:ext uri="{BB962C8B-B14F-4D97-AF65-F5344CB8AC3E}">
        <p14:creationId xmlns:p14="http://schemas.microsoft.com/office/powerpoint/2010/main" val="112160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VICTOR</a:t>
            </a:r>
          </a:p>
          <a:p>
            <a:r>
              <a:rPr lang="fr-FR" dirty="0" smtClean="0"/>
              <a:t>Actualités :</a:t>
            </a:r>
          </a:p>
          <a:p>
            <a:pPr marL="342900" indent="-342900">
              <a:buFont typeface="Arial" panose="020B0604020202020204" pitchFamily="34" charset="0"/>
              <a:buChar char="•"/>
            </a:pPr>
            <a:r>
              <a:rPr lang="fr-FR" dirty="0" smtClean="0"/>
              <a:t>Description</a:t>
            </a:r>
          </a:p>
          <a:p>
            <a:pPr marL="342900" indent="-342900">
              <a:buFont typeface="Arial" panose="020B0604020202020204" pitchFamily="34" charset="0"/>
              <a:buChar char="•"/>
            </a:pPr>
            <a:r>
              <a:rPr lang="fr-FR" dirty="0" smtClean="0"/>
              <a:t>Image</a:t>
            </a:r>
          </a:p>
          <a:p>
            <a:pPr marL="342900" indent="-342900">
              <a:buFont typeface="Arial" panose="020B0604020202020204" pitchFamily="34" charset="0"/>
              <a:buChar char="•"/>
            </a:pPr>
            <a:r>
              <a:rPr lang="fr-FR" dirty="0" smtClean="0"/>
              <a:t>Date</a:t>
            </a:r>
          </a:p>
          <a:p>
            <a:pPr marL="342900" indent="-342900">
              <a:buFont typeface="Arial" panose="020B0604020202020204" pitchFamily="34" charset="0"/>
              <a:buChar char="•"/>
            </a:pPr>
            <a:r>
              <a:rPr lang="fr-FR" dirty="0" smtClean="0"/>
              <a:t>Bouton</a:t>
            </a:r>
            <a:r>
              <a:rPr lang="fr-FR" baseline="0" dirty="0" smtClean="0"/>
              <a:t> plus</a:t>
            </a:r>
            <a:endParaRPr lang="fr-FR" dirty="0"/>
          </a:p>
        </p:txBody>
      </p:sp>
    </p:spTree>
    <p:extLst>
      <p:ext uri="{BB962C8B-B14F-4D97-AF65-F5344CB8AC3E}">
        <p14:creationId xmlns:p14="http://schemas.microsoft.com/office/powerpoint/2010/main" val="834479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VICTOR</a:t>
            </a:r>
          </a:p>
          <a:p>
            <a:pPr marL="342900" indent="-342900">
              <a:buFont typeface="Arial" panose="020B0604020202020204" pitchFamily="34" charset="0"/>
              <a:buChar char="•"/>
            </a:pPr>
            <a:r>
              <a:rPr lang="fr-FR" dirty="0" smtClean="0"/>
              <a:t>Newsletter</a:t>
            </a:r>
            <a:r>
              <a:rPr lang="fr-FR" baseline="0" dirty="0" smtClean="0"/>
              <a:t> (s’inscrire via adresse mail)</a:t>
            </a:r>
            <a:endParaRPr lang="fr-FR" dirty="0" smtClean="0"/>
          </a:p>
          <a:p>
            <a:pPr marL="342900" indent="-342900">
              <a:buFont typeface="Arial" panose="020B0604020202020204" pitchFamily="34" charset="0"/>
              <a:buChar char="•"/>
            </a:pPr>
            <a:r>
              <a:rPr lang="fr-FR" dirty="0" smtClean="0"/>
              <a:t>Contact</a:t>
            </a:r>
          </a:p>
          <a:p>
            <a:pPr marL="342900" indent="-342900">
              <a:buFont typeface="Arial" panose="020B0604020202020204" pitchFamily="34" charset="0"/>
              <a:buChar char="•"/>
            </a:pPr>
            <a:r>
              <a:rPr lang="fr-FR" dirty="0" smtClean="0"/>
              <a:t>Social</a:t>
            </a:r>
            <a:r>
              <a:rPr lang="fr-FR" baseline="0" dirty="0" smtClean="0"/>
              <a:t> network</a:t>
            </a:r>
            <a:endParaRPr lang="fr-FR" dirty="0" smtClean="0"/>
          </a:p>
        </p:txBody>
      </p:sp>
    </p:spTree>
    <p:extLst>
      <p:ext uri="{BB962C8B-B14F-4D97-AF65-F5344CB8AC3E}">
        <p14:creationId xmlns:p14="http://schemas.microsoft.com/office/powerpoint/2010/main" val="435167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REMY</a:t>
            </a:r>
            <a:endParaRPr lang="fr-FR" dirty="0"/>
          </a:p>
        </p:txBody>
      </p:sp>
    </p:spTree>
    <p:extLst>
      <p:ext uri="{BB962C8B-B14F-4D97-AF65-F5344CB8AC3E}">
        <p14:creationId xmlns:p14="http://schemas.microsoft.com/office/powerpoint/2010/main" val="3198579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smtClean="0"/>
              <a:t>REMY</a:t>
            </a:r>
          </a:p>
        </p:txBody>
      </p:sp>
    </p:spTree>
    <p:extLst>
      <p:ext uri="{BB962C8B-B14F-4D97-AF65-F5344CB8AC3E}">
        <p14:creationId xmlns:p14="http://schemas.microsoft.com/office/powerpoint/2010/main" val="3896171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REMY</a:t>
            </a:r>
          </a:p>
          <a:p>
            <a:pPr marL="342900" indent="-342900">
              <a:buFont typeface="Arial" panose="020B0604020202020204" pitchFamily="34" charset="0"/>
              <a:buChar char="•"/>
            </a:pPr>
            <a:r>
              <a:rPr lang="fr-FR" dirty="0" smtClean="0"/>
              <a:t>Recherche/tri</a:t>
            </a:r>
          </a:p>
          <a:p>
            <a:pPr marL="342900" indent="-342900">
              <a:buFont typeface="Arial" panose="020B0604020202020204" pitchFamily="34" charset="0"/>
              <a:buChar char="•"/>
            </a:pPr>
            <a:r>
              <a:rPr lang="fr-FR" dirty="0" smtClean="0"/>
              <a:t>Catégories</a:t>
            </a:r>
          </a:p>
          <a:p>
            <a:pPr marL="342900" indent="-342900">
              <a:buFont typeface="Arial" panose="020B0604020202020204" pitchFamily="34" charset="0"/>
              <a:buChar char="•"/>
            </a:pPr>
            <a:r>
              <a:rPr lang="fr-FR" dirty="0" smtClean="0"/>
              <a:t>Aperçu</a:t>
            </a:r>
            <a:r>
              <a:rPr lang="fr-FR" baseline="0" dirty="0" smtClean="0"/>
              <a:t> articles</a:t>
            </a:r>
          </a:p>
          <a:p>
            <a:pPr marL="342900" indent="-342900">
              <a:buFont typeface="Arial" panose="020B0604020202020204" pitchFamily="34" charset="0"/>
              <a:buChar char="•"/>
            </a:pPr>
            <a:r>
              <a:rPr lang="fr-FR" baseline="0" dirty="0" smtClean="0"/>
              <a:t>Ajout au panier</a:t>
            </a:r>
            <a:endParaRPr lang="fr-FR" dirty="0" smtClean="0"/>
          </a:p>
        </p:txBody>
      </p:sp>
    </p:spTree>
    <p:extLst>
      <p:ext uri="{BB962C8B-B14F-4D97-AF65-F5344CB8AC3E}">
        <p14:creationId xmlns:p14="http://schemas.microsoft.com/office/powerpoint/2010/main" val="404007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REMY</a:t>
            </a:r>
          </a:p>
          <a:p>
            <a:pPr marL="342900" indent="-342900">
              <a:buFont typeface="Arial" panose="020B0604020202020204" pitchFamily="34" charset="0"/>
              <a:buChar char="•"/>
            </a:pPr>
            <a:r>
              <a:rPr lang="fr-FR" dirty="0" smtClean="0"/>
              <a:t>Image</a:t>
            </a:r>
          </a:p>
          <a:p>
            <a:pPr marL="342900" indent="-342900">
              <a:buFont typeface="Arial" panose="020B0604020202020204" pitchFamily="34" charset="0"/>
              <a:buChar char="•"/>
            </a:pPr>
            <a:r>
              <a:rPr lang="fr-FR" dirty="0" smtClean="0"/>
              <a:t>Prix</a:t>
            </a:r>
            <a:r>
              <a:rPr lang="fr-FR" baseline="0" dirty="0" smtClean="0"/>
              <a:t> </a:t>
            </a:r>
          </a:p>
          <a:p>
            <a:pPr marL="342900" indent="-342900">
              <a:buFont typeface="Arial" panose="020B0604020202020204" pitchFamily="34" charset="0"/>
              <a:buChar char="•"/>
            </a:pPr>
            <a:r>
              <a:rPr lang="fr-FR" baseline="0" dirty="0" smtClean="0"/>
              <a:t>Quantité</a:t>
            </a:r>
          </a:p>
          <a:p>
            <a:pPr marL="342900" indent="-342900">
              <a:buFont typeface="Arial" panose="020B0604020202020204" pitchFamily="34" charset="0"/>
              <a:buChar char="•"/>
            </a:pPr>
            <a:r>
              <a:rPr lang="fr-FR" baseline="0" dirty="0" smtClean="0"/>
              <a:t>Ajout panier</a:t>
            </a:r>
          </a:p>
          <a:p>
            <a:pPr marL="342900" indent="-342900">
              <a:buFont typeface="Arial" panose="020B0604020202020204" pitchFamily="34" charset="0"/>
              <a:buChar char="•"/>
            </a:pPr>
            <a:r>
              <a:rPr lang="fr-FR" baseline="0" dirty="0" smtClean="0"/>
              <a:t>Description (onglets)</a:t>
            </a:r>
          </a:p>
        </p:txBody>
      </p:sp>
    </p:spTree>
    <p:extLst>
      <p:ext uri="{BB962C8B-B14F-4D97-AF65-F5344CB8AC3E}">
        <p14:creationId xmlns:p14="http://schemas.microsoft.com/office/powerpoint/2010/main" val="1912444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REMY</a:t>
            </a:r>
          </a:p>
          <a:p>
            <a:pPr marL="342900" indent="-342900">
              <a:buFont typeface="Arial" panose="020B0604020202020204" pitchFamily="34" charset="0"/>
              <a:buChar char="•"/>
            </a:pPr>
            <a:r>
              <a:rPr lang="fr-FR" dirty="0" smtClean="0"/>
              <a:t>Image</a:t>
            </a:r>
          </a:p>
          <a:p>
            <a:pPr marL="342900" indent="-342900">
              <a:buFont typeface="Arial" panose="020B0604020202020204" pitchFamily="34" charset="0"/>
              <a:buChar char="•"/>
            </a:pPr>
            <a:r>
              <a:rPr lang="fr-FR" dirty="0" smtClean="0"/>
              <a:t>Prix</a:t>
            </a:r>
            <a:r>
              <a:rPr lang="fr-FR" baseline="0" dirty="0" smtClean="0"/>
              <a:t> </a:t>
            </a:r>
          </a:p>
          <a:p>
            <a:pPr marL="342900" indent="-342900">
              <a:buFont typeface="Arial" panose="020B0604020202020204" pitchFamily="34" charset="0"/>
              <a:buChar char="•"/>
            </a:pPr>
            <a:r>
              <a:rPr lang="fr-FR" baseline="0" dirty="0" smtClean="0"/>
              <a:t>Quantité</a:t>
            </a:r>
          </a:p>
          <a:p>
            <a:pPr marL="342900" indent="-342900">
              <a:buFont typeface="Arial" panose="020B0604020202020204" pitchFamily="34" charset="0"/>
              <a:buChar char="•"/>
            </a:pPr>
            <a:r>
              <a:rPr lang="fr-FR" baseline="0" dirty="0" smtClean="0"/>
              <a:t>Ajout panier</a:t>
            </a:r>
          </a:p>
          <a:p>
            <a:pPr marL="342900" indent="-342900">
              <a:buFont typeface="Arial" panose="020B0604020202020204" pitchFamily="34" charset="0"/>
              <a:buChar char="•"/>
            </a:pPr>
            <a:r>
              <a:rPr lang="fr-FR" baseline="0" dirty="0" smtClean="0"/>
              <a:t>Description (onglets)</a:t>
            </a:r>
          </a:p>
        </p:txBody>
      </p:sp>
    </p:spTree>
    <p:extLst>
      <p:ext uri="{BB962C8B-B14F-4D97-AF65-F5344CB8AC3E}">
        <p14:creationId xmlns:p14="http://schemas.microsoft.com/office/powerpoint/2010/main" val="32638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dirty="0"/>
          </a:p>
        </p:txBody>
      </p:sp>
      <p:sp>
        <p:nvSpPr>
          <p:cNvPr id="182" name="Shape 182"/>
          <p:cNvSpPr>
            <a:spLocks noGrp="1"/>
          </p:cNvSpPr>
          <p:nvPr>
            <p:ph type="body" sz="quarter" idx="1"/>
          </p:nvPr>
        </p:nvSpPr>
        <p:spPr>
          <a:prstGeom prst="rect">
            <a:avLst/>
          </a:prstGeom>
        </p:spPr>
        <p:txBody>
          <a:bodyPr/>
          <a:lstStyle/>
          <a:p>
            <a:pPr marL="0" indent="0">
              <a:buFont typeface="Arial" panose="020B0604020202020204" pitchFamily="34" charset="0"/>
              <a:buNone/>
            </a:pPr>
            <a:r>
              <a:rPr lang="fr-FR" noProof="0" dirty="0" smtClean="0"/>
              <a:t>CELIA</a:t>
            </a:r>
          </a:p>
          <a:p>
            <a:pPr marL="0" indent="0">
              <a:buFont typeface="Arial" panose="020B0604020202020204" pitchFamily="34" charset="0"/>
              <a:buNone/>
            </a:pPr>
            <a:endParaRPr lang="fr-FR" noProof="0" dirty="0" smtClean="0"/>
          </a:p>
          <a:p>
            <a:pPr marL="342900" indent="-342900">
              <a:buFont typeface="Arial" panose="020B0604020202020204" pitchFamily="34" charset="0"/>
              <a:buChar char="•"/>
            </a:pPr>
            <a:r>
              <a:rPr lang="fr-FR" noProof="0" dirty="0" smtClean="0"/>
              <a:t>Développement </a:t>
            </a:r>
            <a:r>
              <a:rPr lang="fr-FR" noProof="0" dirty="0"/>
              <a:t>d’application mobile d’objet connecté</a:t>
            </a:r>
          </a:p>
          <a:p>
            <a:pPr marL="342900" indent="-342900">
              <a:buFont typeface="Arial" panose="020B0604020202020204" pitchFamily="34" charset="0"/>
              <a:buChar char="•"/>
            </a:pPr>
            <a:r>
              <a:rPr lang="fr-FR" noProof="0" dirty="0"/>
              <a:t>Développement d’un site de vente</a:t>
            </a:r>
          </a:p>
          <a:p>
            <a:pPr marL="342900" indent="-342900">
              <a:buFont typeface="Arial" panose="020B0604020202020204" pitchFamily="34" charset="0"/>
              <a:buChar char="•"/>
            </a:pPr>
            <a:r>
              <a:rPr lang="fr-FR" noProof="0" dirty="0"/>
              <a:t>Présentation société SettyHome</a:t>
            </a:r>
          </a:p>
          <a:p>
            <a:pPr marL="342900" indent="-342900">
              <a:buFont typeface="Arial" panose="020B0604020202020204" pitchFamily="34" charset="0"/>
              <a:buChar char="•"/>
            </a:pPr>
            <a:r>
              <a:rPr lang="fr-FR" noProof="0" dirty="0"/>
              <a:t>Présentation du moodboard ainsi que des motivations</a:t>
            </a:r>
          </a:p>
          <a:p>
            <a:pPr marL="342900" indent="-342900">
              <a:buFont typeface="Arial" panose="020B0604020202020204" pitchFamily="34" charset="0"/>
              <a:buChar char="•"/>
            </a:pPr>
            <a:endParaRPr lang="fr-FR" noProof="0"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fr-FR" noProof="0" dirty="0"/>
              <a:t>Moodboard : Les couleurs choisies font référence à la nature pour montrer au client l’adéquation entre cette application et les préoccupations actuelles de moindre consommation. Les couleurs vertes et leur couleurs associées positionne cette application vers un concept green. Les couleurs de background de l’application mobile sont orientées vers le noir et le sombre pour diminuer la consommation du terminal mobile. Les textes ont été mis en gris pour un design plus soft et harmonieux.</a:t>
            </a:r>
          </a:p>
          <a:p>
            <a:pPr marL="342900" indent="-342900">
              <a:buFont typeface="Arial" panose="020B0604020202020204" pitchFamily="34" charset="0"/>
              <a:buChar char="•"/>
            </a:pPr>
            <a:r>
              <a:rPr lang="fr-FR" noProof="0" dirty="0"/>
              <a:t>Avec S E T Y H O M E gagnez du temps et simplifiez-vous la vie en rendant votre maison</a:t>
            </a:r>
          </a:p>
          <a:p>
            <a:pPr marL="342900" indent="-342900">
              <a:buFont typeface="Arial" panose="020B0604020202020204" pitchFamily="34" charset="0"/>
              <a:buChar char="•"/>
            </a:pPr>
            <a:r>
              <a:rPr lang="fr-FR" noProof="0" dirty="0"/>
              <a:t>connectée. Quel que soit le projet domotique comme gérer le chauffage, les éclairages et l’alarme.</a:t>
            </a:r>
          </a:p>
          <a:p>
            <a:pPr marL="342900" indent="-342900">
              <a:buFont typeface="Arial" panose="020B0604020202020204" pitchFamily="34" charset="0"/>
              <a:buChar char="•"/>
            </a:pPr>
            <a:r>
              <a:rPr lang="fr-FR" noProof="0" dirty="0"/>
              <a:t>Mieux contrôler ses dépenses d’énergie et gagner de l’argent en maitrisant ses consommations.</a:t>
            </a:r>
          </a:p>
          <a:p>
            <a:pPr marL="342900" marR="0" lvl="0" indent="-342900" defTabSz="457200" eaLnBrk="1" fontAlgn="auto" latinLnBrk="0" hangingPunct="1">
              <a:lnSpc>
                <a:spcPct val="117999"/>
              </a:lnSpc>
              <a:spcBef>
                <a:spcPts val="0"/>
              </a:spcBef>
              <a:spcAft>
                <a:spcPts val="0"/>
              </a:spcAft>
              <a:buClrTx/>
              <a:buSzTx/>
              <a:buFontTx/>
              <a:buChar char="-"/>
              <a:tabLst/>
              <a:defRPr/>
            </a:pPr>
            <a:endParaRPr lang="fr-FR" noProof="0" dirty="0"/>
          </a:p>
          <a:p>
            <a:r>
              <a:rPr lang="fr-FR" noProof="0" dirty="0"/>
              <a:t>Les textes ont été mis en gris pour un design plus soft et harmonieux.</a:t>
            </a:r>
          </a:p>
          <a:p>
            <a:r>
              <a:rPr lang="fr-FR" noProof="0" dirty="0"/>
              <a:t>Vous nous avez contactés afin de développer une application mobile de gestion d’objet connecté ainsi qu’un site web de vente.</a:t>
            </a:r>
          </a:p>
          <a:p>
            <a:r>
              <a:rPr lang="fr-FR" noProof="0" dirty="0"/>
              <a:t>Votre  société est présente sur le marché des objets connectés basse consommation,  respectueux de l’environnement autant dans leur fabrication que dans leur usage quotidien.</a:t>
            </a:r>
          </a:p>
          <a:p>
            <a:r>
              <a:rPr lang="fr-FR" noProof="0" dirty="0"/>
              <a:t>Lorsque vous nous avez présenté votre projet votre message, les mots utilisés  vos convictions  nous ont inspiré une image « green » de la domotique. </a:t>
            </a:r>
          </a:p>
          <a:p>
            <a:r>
              <a:rPr lang="fr-FR" noProof="0" dirty="0"/>
              <a:t>Ceci nous a fait choisir un thème , des couleurs très orientés vers le bois ou la couleur verte. Ces nuances principales principales nos ont amenées vers jaune pour dynamiser le site et l’application.</a:t>
            </a:r>
          </a:p>
        </p:txBody>
      </p:sp>
    </p:spTree>
    <p:extLst>
      <p:ext uri="{BB962C8B-B14F-4D97-AF65-F5344CB8AC3E}">
        <p14:creationId xmlns:p14="http://schemas.microsoft.com/office/powerpoint/2010/main" val="416135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dirty="0"/>
          </a:p>
        </p:txBody>
      </p:sp>
      <p:sp>
        <p:nvSpPr>
          <p:cNvPr id="186" name="Shape 186"/>
          <p:cNvSpPr>
            <a:spLocks noGrp="1"/>
          </p:cNvSpPr>
          <p:nvPr>
            <p:ph type="body" sz="quarter" idx="1"/>
          </p:nvPr>
        </p:nvSpPr>
        <p:spPr>
          <a:prstGeom prst="rect">
            <a:avLst/>
          </a:prstGeom>
        </p:spPr>
        <p:txBody>
          <a:bodyPr/>
          <a:lstStyle/>
          <a:p>
            <a:pPr marL="0" indent="0">
              <a:buFont typeface="Arial" panose="020B0604020202020204" pitchFamily="34" charset="0"/>
              <a:buNone/>
            </a:pPr>
            <a:r>
              <a:rPr lang="fr-FR" dirty="0" smtClean="0"/>
              <a:t>VICTOR</a:t>
            </a:r>
          </a:p>
          <a:p>
            <a:pPr marL="342900" indent="-342900">
              <a:buFont typeface="Arial" panose="020B0604020202020204" pitchFamily="34" charset="0"/>
              <a:buChar char="•"/>
            </a:pPr>
            <a:endParaRPr lang="fr-FR" dirty="0" smtClean="0"/>
          </a:p>
          <a:p>
            <a:pPr marL="342900" indent="-342900">
              <a:buFont typeface="Arial" panose="020B0604020202020204" pitchFamily="34" charset="0"/>
              <a:buChar char="•"/>
            </a:pPr>
            <a:r>
              <a:rPr lang="fr-FR" dirty="0" smtClean="0"/>
              <a:t>Principale </a:t>
            </a:r>
            <a:r>
              <a:rPr lang="fr-FR" dirty="0"/>
              <a:t>contrainte : concurrence</a:t>
            </a:r>
          </a:p>
          <a:p>
            <a:pPr marL="342900" indent="-342900">
              <a:buFont typeface="Arial" panose="020B0604020202020204" pitchFamily="34" charset="0"/>
              <a:buChar char="•"/>
            </a:pPr>
            <a:r>
              <a:rPr lang="fr-FR" dirty="0"/>
              <a:t>Démarcation par rapport à la concurrence</a:t>
            </a:r>
          </a:p>
          <a:p>
            <a:pPr marL="342900" indent="-342900">
              <a:buFont typeface="Arial" panose="020B0604020202020204" pitchFamily="34" charset="0"/>
              <a:buChar char="•"/>
            </a:pPr>
            <a:r>
              <a:rPr lang="fr-FR" dirty="0"/>
              <a:t>Equilibre entre préservation de l’environnement et confort de l’utilisateur</a:t>
            </a:r>
          </a:p>
          <a:p>
            <a:pPr marL="342900" indent="-342900">
              <a:buFont typeface="Arial" panose="020B0604020202020204" pitchFamily="34" charset="0"/>
              <a:buChar char="•"/>
            </a:pPr>
            <a:r>
              <a:rPr lang="fr-FR" dirty="0"/>
              <a:t>Application multi-support (IOS / Android)</a:t>
            </a:r>
          </a:p>
          <a:p>
            <a:pPr marL="342900" indent="-342900">
              <a:buFont typeface="Arial" panose="020B0604020202020204" pitchFamily="34" charset="0"/>
              <a:buChar char="•"/>
            </a:pPr>
            <a:r>
              <a:rPr lang="fr-FR" dirty="0"/>
              <a:t>Design moderne et épuré</a:t>
            </a:r>
          </a:p>
          <a:p>
            <a:pPr marL="342900" indent="-342900">
              <a:buFont typeface="Arial" panose="020B0604020202020204" pitchFamily="34" charset="0"/>
              <a:buChar char="•"/>
            </a:pPr>
            <a:r>
              <a:rPr lang="fr-FR" dirty="0"/>
              <a:t>Sensibilisation a la préservation de l’environnement via l’application</a:t>
            </a:r>
          </a:p>
          <a:p>
            <a:pPr marL="342900" indent="-342900">
              <a:buFont typeface="Arial" panose="020B0604020202020204" pitchFamily="34" charset="0"/>
              <a:buChar char="•"/>
            </a:pPr>
            <a:r>
              <a:rPr lang="fr-FR" dirty="0"/>
              <a:t>Précision sur le ciblage de la clientèle</a:t>
            </a:r>
          </a:p>
          <a:p>
            <a:pPr marL="342900" indent="-342900">
              <a:buFont typeface="Arial" panose="020B0604020202020204" pitchFamily="34" charset="0"/>
              <a:buChar char="•"/>
            </a:pPr>
            <a:endParaRPr lang="fr-FR" dirty="0"/>
          </a:p>
          <a:p>
            <a:pPr marL="0" indent="0">
              <a:buFont typeface="Arial" panose="020B0604020202020204" pitchFamily="34" charset="0"/>
              <a:buNone/>
            </a:pPr>
            <a:endParaRPr lang="fr-FR" dirty="0"/>
          </a:p>
          <a:p>
            <a:r>
              <a:rPr dirty="0"/>
              <a:t>La principale contrainte de développement de l’application et du site web est la concurrence, en effet</a:t>
            </a:r>
          </a:p>
          <a:p>
            <a:r>
              <a:rPr dirty="0"/>
              <a:t>comment se démarquer alors que des dizaines de solutions applicatives pour objets connectés sont</a:t>
            </a:r>
          </a:p>
          <a:p>
            <a:r>
              <a:rPr dirty="0"/>
              <a:t>déjà sur le marché.</a:t>
            </a:r>
          </a:p>
          <a:p>
            <a:r>
              <a:rPr dirty="0"/>
              <a:t>Un développement dans l’optique de gérer un équilibre entre préservation de l’environnement et le</a:t>
            </a:r>
          </a:p>
          <a:p>
            <a:r>
              <a:rPr dirty="0"/>
              <a:t>confort de son utilisateur est ce qui fait la force de notre projet.</a:t>
            </a:r>
          </a:p>
          <a:p>
            <a:r>
              <a:rPr dirty="0"/>
              <a:t>L’application est aussi multi-support, elle est présente sur Android et IOS afin que le maximum de</a:t>
            </a:r>
          </a:p>
          <a:p>
            <a:r>
              <a:rPr dirty="0"/>
              <a:t>monde possède la compatibilité de l’utiliser.</a:t>
            </a:r>
          </a:p>
          <a:p>
            <a:r>
              <a:rPr dirty="0"/>
              <a:t>Un design moderne et épuré de l’interface permet une expérience utilisateur sur l’application mobile et</a:t>
            </a:r>
          </a:p>
          <a:p>
            <a:r>
              <a:rPr dirty="0"/>
              <a:t>le site web agréable et facile.</a:t>
            </a:r>
          </a:p>
          <a:p>
            <a:r>
              <a:rPr dirty="0"/>
              <a:t>Faire en sorte de sensibiliser les utilisateurs de l’application à la préservation de l’environnement en</a:t>
            </a:r>
          </a:p>
          <a:p>
            <a:r>
              <a:rPr dirty="0"/>
              <a:t>réduisant leur consommation en ajoutant des modes préétablis (mode SUPER ECO par exemple).</a:t>
            </a:r>
          </a:p>
          <a:p>
            <a:r>
              <a:rPr dirty="0"/>
              <a:t>La limitation de la consommation via les couleurs utilisées pour l’application a été pris en compte en</a:t>
            </a:r>
          </a:p>
          <a:p>
            <a:r>
              <a:rPr dirty="0"/>
              <a:t>utilisant des couleurs sombres, plus douce pour les yeux et qui de ce fait consomment moins de</a:t>
            </a:r>
          </a:p>
          <a:p>
            <a:r>
              <a:rPr dirty="0"/>
              <a:t>batterie.</a:t>
            </a:r>
          </a:p>
          <a:p>
            <a:r>
              <a:rPr dirty="0"/>
              <a:t>L’application ainsi que les produits vendus par S E T T Y H O M E correspond donc aux désireux</a:t>
            </a:r>
          </a:p>
          <a:p>
            <a:r>
              <a:rPr dirty="0"/>
              <a:t>d’acheter et d’utiliser des produits basse consommation mais efficace quand même, créé dans une</a:t>
            </a:r>
          </a:p>
          <a:p>
            <a:r>
              <a:rPr dirty="0"/>
              <a:t>optique de sauvegarde de l’environnement.</a:t>
            </a:r>
          </a:p>
        </p:txBody>
      </p:sp>
    </p:spTree>
    <p:extLst>
      <p:ext uri="{BB962C8B-B14F-4D97-AF65-F5344CB8AC3E}">
        <p14:creationId xmlns:p14="http://schemas.microsoft.com/office/powerpoint/2010/main" val="354341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dirty="0"/>
          </a:p>
        </p:txBody>
      </p:sp>
      <p:sp>
        <p:nvSpPr>
          <p:cNvPr id="191" name="Shape 191"/>
          <p:cNvSpPr>
            <a:spLocks noGrp="1"/>
          </p:cNvSpPr>
          <p:nvPr>
            <p:ph type="body" sz="quarter" idx="1"/>
          </p:nvPr>
        </p:nvSpPr>
        <p:spPr>
          <a:prstGeom prst="rect">
            <a:avLst/>
          </a:prstGeom>
        </p:spPr>
        <p:txBody>
          <a:bodyPr/>
          <a:lstStyle/>
          <a:p>
            <a:r>
              <a:rPr lang="fr-FR" dirty="0" smtClean="0"/>
              <a:t>AVEL</a:t>
            </a:r>
          </a:p>
          <a:p>
            <a:endParaRPr lang="fr-FR" dirty="0" smtClean="0"/>
          </a:p>
          <a:p>
            <a:r>
              <a:rPr dirty="0" smtClean="0"/>
              <a:t>F1 </a:t>
            </a:r>
            <a:r>
              <a:rPr dirty="0"/>
              <a:t>: </a:t>
            </a:r>
            <a:r>
              <a:rPr lang="fr-FR" dirty="0"/>
              <a:t>info</a:t>
            </a:r>
            <a:r>
              <a:rPr dirty="0"/>
              <a:t> par pièce (</a:t>
            </a:r>
            <a:r>
              <a:rPr lang="fr-FR" noProof="0" dirty="0"/>
              <a:t>température</a:t>
            </a:r>
            <a:r>
              <a:rPr dirty="0"/>
              <a:t>, lumière, consommation</a:t>
            </a:r>
            <a:r>
              <a:rPr lang="fr-FR" dirty="0"/>
              <a:t>)</a:t>
            </a:r>
            <a:endParaRPr dirty="0"/>
          </a:p>
          <a:p>
            <a:endParaRPr dirty="0"/>
          </a:p>
          <a:p>
            <a:r>
              <a:rPr dirty="0"/>
              <a:t>F2 : ajout nouvel</a:t>
            </a:r>
            <a:r>
              <a:rPr lang="fr-FR" dirty="0"/>
              <a:t>le</a:t>
            </a:r>
            <a:r>
              <a:rPr dirty="0"/>
              <a:t> pièce</a:t>
            </a:r>
            <a:r>
              <a:rPr lang="fr-FR" dirty="0"/>
              <a:t> </a:t>
            </a:r>
            <a:r>
              <a:rPr dirty="0"/>
              <a:t>surface pièce (avec outils de mesure via téléphone)</a:t>
            </a:r>
            <a:r>
              <a:rPr lang="fr-FR" dirty="0"/>
              <a:t> </a:t>
            </a:r>
            <a:r>
              <a:rPr dirty="0"/>
              <a:t>préciser équipement présent</a:t>
            </a:r>
          </a:p>
          <a:p>
            <a:endParaRPr dirty="0"/>
          </a:p>
          <a:p>
            <a:r>
              <a:rPr dirty="0"/>
              <a:t>F3 : ajout et réglage équipement</a:t>
            </a:r>
            <a:r>
              <a:rPr lang="fr-FR" dirty="0"/>
              <a:t> </a:t>
            </a:r>
            <a:r>
              <a:rPr dirty="0"/>
              <a:t>réglage des différents produits</a:t>
            </a:r>
            <a:r>
              <a:rPr lang="fr-FR" dirty="0"/>
              <a:t> </a:t>
            </a:r>
            <a:r>
              <a:rPr dirty="0"/>
              <a:t>via QR CODE (ou manuelle)</a:t>
            </a:r>
            <a:r>
              <a:rPr lang="fr-FR" dirty="0"/>
              <a:t> </a:t>
            </a:r>
            <a:r>
              <a:rPr dirty="0"/>
              <a:t>notification en cas d’équipement(s) défectueu(x)</a:t>
            </a:r>
          </a:p>
          <a:p>
            <a:endParaRPr dirty="0"/>
          </a:p>
          <a:p>
            <a:r>
              <a:rPr dirty="0"/>
              <a:t>F4 :  choix mode</a:t>
            </a:r>
            <a:r>
              <a:rPr lang="fr-FR" dirty="0"/>
              <a:t> </a:t>
            </a:r>
            <a:r>
              <a:rPr dirty="0"/>
              <a:t>mode prédéfinis (saisons,..)</a:t>
            </a:r>
            <a:r>
              <a:rPr lang="fr-FR" dirty="0"/>
              <a:t> </a:t>
            </a:r>
            <a:r>
              <a:rPr dirty="0"/>
              <a:t>mode eco</a:t>
            </a:r>
            <a:r>
              <a:rPr lang="fr-FR" dirty="0"/>
              <a:t> </a:t>
            </a:r>
            <a:r>
              <a:rPr dirty="0"/>
              <a:t>mode simulation de présence</a:t>
            </a:r>
            <a:r>
              <a:rPr lang="fr-FR" dirty="0"/>
              <a:t> </a:t>
            </a:r>
            <a:r>
              <a:rPr dirty="0"/>
              <a:t>etc… .</a:t>
            </a:r>
          </a:p>
          <a:p>
            <a:endParaRPr dirty="0"/>
          </a:p>
          <a:p>
            <a:r>
              <a:rPr dirty="0"/>
              <a:t>F5 : personnalisation mode</a:t>
            </a:r>
            <a:r>
              <a:rPr lang="fr-FR" dirty="0"/>
              <a:t> </a:t>
            </a:r>
            <a:r>
              <a:rPr dirty="0"/>
              <a:t>évènements (ambiances, réveils,...)</a:t>
            </a:r>
          </a:p>
          <a:p>
            <a:endParaRPr dirty="0"/>
          </a:p>
          <a:p>
            <a:r>
              <a:rPr dirty="0"/>
              <a:t>F6 : ajout budget / info dépassement ⇒ message push sur tel</a:t>
            </a:r>
            <a:r>
              <a:rPr lang="fr-FR" dirty="0"/>
              <a:t>; et </a:t>
            </a:r>
            <a:r>
              <a:rPr dirty="0"/>
              <a:t>graphique avec prévision dans le mois</a:t>
            </a:r>
          </a:p>
        </p:txBody>
      </p:sp>
    </p:spTree>
    <p:extLst>
      <p:ext uri="{BB962C8B-B14F-4D97-AF65-F5344CB8AC3E}">
        <p14:creationId xmlns:p14="http://schemas.microsoft.com/office/powerpoint/2010/main" val="77704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dirty="0"/>
          </a:p>
        </p:txBody>
      </p:sp>
      <p:sp>
        <p:nvSpPr>
          <p:cNvPr id="196" name="Shape 196"/>
          <p:cNvSpPr>
            <a:spLocks noGrp="1"/>
          </p:cNvSpPr>
          <p:nvPr>
            <p:ph type="body" sz="quarter" idx="1"/>
          </p:nvPr>
        </p:nvSpPr>
        <p:spPr>
          <a:prstGeom prst="rect">
            <a:avLst/>
          </a:prstGeom>
        </p:spPr>
        <p:txBody>
          <a:bodyPr/>
          <a:lstStyle/>
          <a:p>
            <a:pPr marL="0" indent="0">
              <a:buFontTx/>
              <a:buNone/>
            </a:pPr>
            <a:r>
              <a:rPr lang="fr-FR" dirty="0" smtClean="0"/>
              <a:t>REMY</a:t>
            </a:r>
          </a:p>
          <a:p>
            <a:pPr marL="0" indent="0">
              <a:buFontTx/>
              <a:buNone/>
            </a:pPr>
            <a:r>
              <a:rPr lang="fr-FR" dirty="0" smtClean="0"/>
              <a:t>De</a:t>
            </a:r>
            <a:r>
              <a:rPr lang="fr-FR" baseline="0" dirty="0" smtClean="0"/>
              <a:t> la page accueil -&gt; accès pièces                             -&gt; accès mode &amp; objets connectés</a:t>
            </a:r>
          </a:p>
          <a:p>
            <a:pPr marL="0" indent="0">
              <a:buFontTx/>
              <a:buNone/>
            </a:pPr>
            <a:r>
              <a:rPr lang="fr-FR" baseline="0" dirty="0" smtClean="0"/>
              <a:t>                              -&gt; accès conso &amp; budget                 </a:t>
            </a:r>
          </a:p>
          <a:p>
            <a:pPr marL="0" indent="0">
              <a:buFontTx/>
              <a:buNone/>
            </a:pPr>
            <a:endParaRPr lang="fr-FR" dirty="0" smtClean="0"/>
          </a:p>
        </p:txBody>
      </p:sp>
    </p:spTree>
    <p:extLst>
      <p:ext uri="{BB962C8B-B14F-4D97-AF65-F5344CB8AC3E}">
        <p14:creationId xmlns:p14="http://schemas.microsoft.com/office/powerpoint/2010/main" val="251478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REMY</a:t>
            </a:r>
            <a:endParaRPr lang="fr-FR" dirty="0"/>
          </a:p>
        </p:txBody>
      </p:sp>
    </p:spTree>
    <p:extLst>
      <p:ext uri="{BB962C8B-B14F-4D97-AF65-F5344CB8AC3E}">
        <p14:creationId xmlns:p14="http://schemas.microsoft.com/office/powerpoint/2010/main" val="8811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REMY</a:t>
            </a:r>
            <a:endParaRPr lang="fr-FR" dirty="0"/>
          </a:p>
        </p:txBody>
      </p:sp>
    </p:spTree>
    <p:extLst>
      <p:ext uri="{BB962C8B-B14F-4D97-AF65-F5344CB8AC3E}">
        <p14:creationId xmlns:p14="http://schemas.microsoft.com/office/powerpoint/2010/main" val="408940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dirty="0" smtClean="0"/>
              <a:t>REMY</a:t>
            </a:r>
          </a:p>
          <a:p>
            <a:pPr marL="342900" indent="-342900">
              <a:buFont typeface="Arial" panose="020B0604020202020204" pitchFamily="34" charset="0"/>
              <a:buChar char="•"/>
            </a:pPr>
            <a:r>
              <a:rPr lang="fr-FR" dirty="0" smtClean="0"/>
              <a:t>Bouton </a:t>
            </a:r>
            <a:r>
              <a:rPr lang="fr-FR" dirty="0"/>
              <a:t>ajout pièce</a:t>
            </a:r>
          </a:p>
          <a:p>
            <a:pPr marL="342900" indent="-342900">
              <a:buFont typeface="Arial" panose="020B0604020202020204" pitchFamily="34" charset="0"/>
              <a:buChar char="•"/>
            </a:pPr>
            <a:r>
              <a:rPr lang="fr-FR" dirty="0"/>
              <a:t>Aperçu consommation</a:t>
            </a:r>
          </a:p>
          <a:p>
            <a:pPr marL="342900" indent="-342900">
              <a:buFont typeface="Arial" panose="020B0604020202020204" pitchFamily="34" charset="0"/>
              <a:buChar char="•"/>
            </a:pPr>
            <a:r>
              <a:rPr lang="fr-FR" dirty="0"/>
              <a:t>Détails consommation</a:t>
            </a:r>
          </a:p>
          <a:p>
            <a:pPr marL="342900" indent="-342900">
              <a:buFont typeface="Arial" panose="020B0604020202020204" pitchFamily="34" charset="0"/>
              <a:buChar char="•"/>
            </a:pPr>
            <a:r>
              <a:rPr lang="fr-FR" dirty="0"/>
              <a:t>Ajout raccourci pièce</a:t>
            </a:r>
          </a:p>
          <a:p>
            <a:pPr marL="342900" indent="-342900">
              <a:buFont typeface="Arial" panose="020B0604020202020204" pitchFamily="34" charset="0"/>
              <a:buChar char="•"/>
            </a:pPr>
            <a:r>
              <a:rPr lang="fr-FR" dirty="0"/>
              <a:t>Raccourci des pièces</a:t>
            </a:r>
          </a:p>
          <a:p>
            <a:pPr marL="342900" indent="-342900">
              <a:buFont typeface="Arial" panose="020B0604020202020204" pitchFamily="34" charset="0"/>
              <a:buChar char="•"/>
            </a:pPr>
            <a:r>
              <a:rPr lang="fr-FR" dirty="0"/>
              <a:t>Bouton vers le site web</a:t>
            </a:r>
          </a:p>
          <a:p>
            <a:pPr marL="342900" indent="-342900">
              <a:buFont typeface="Arial" panose="020B0604020202020204" pitchFamily="34" charset="0"/>
              <a:buChar char="•"/>
            </a:pPr>
            <a:r>
              <a:rPr lang="fr-FR" dirty="0"/>
              <a:t>Lien vers ?</a:t>
            </a:r>
          </a:p>
        </p:txBody>
      </p:sp>
    </p:spTree>
    <p:extLst>
      <p:ext uri="{BB962C8B-B14F-4D97-AF65-F5344CB8AC3E}">
        <p14:creationId xmlns:p14="http://schemas.microsoft.com/office/powerpoint/2010/main" val="869223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exte du titre"/>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Texte du titre</a:t>
            </a:r>
          </a:p>
        </p:txBody>
      </p:sp>
      <p:sp>
        <p:nvSpPr>
          <p:cNvPr id="13" name="Texte niveau 1…"/>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60A980"/>
                </a:solidFill>
                <a:latin typeface="+mj-lt"/>
                <a:ea typeface="+mj-ea"/>
                <a:cs typeface="+mj-cs"/>
                <a:sym typeface="Helvetica Neue Bold Condensed"/>
              </a:defRPr>
            </a:lvl1pPr>
            <a:lvl2pPr marL="0" indent="0">
              <a:spcBef>
                <a:spcPts val="0"/>
              </a:spcBef>
              <a:buSzTx/>
              <a:buNone/>
              <a:defRPr cap="all">
                <a:solidFill>
                  <a:srgbClr val="60A980"/>
                </a:solidFill>
                <a:latin typeface="+mj-lt"/>
                <a:ea typeface="+mj-ea"/>
                <a:cs typeface="+mj-cs"/>
                <a:sym typeface="Helvetica Neue Bold Condensed"/>
              </a:defRPr>
            </a:lvl2pPr>
            <a:lvl3pPr marL="0" indent="0">
              <a:spcBef>
                <a:spcPts val="0"/>
              </a:spcBef>
              <a:buSzTx/>
              <a:buNone/>
              <a:defRPr cap="all">
                <a:solidFill>
                  <a:srgbClr val="60A980"/>
                </a:solidFill>
                <a:latin typeface="+mj-lt"/>
                <a:ea typeface="+mj-ea"/>
                <a:cs typeface="+mj-cs"/>
                <a:sym typeface="Helvetica Neue Bold Condensed"/>
              </a:defRPr>
            </a:lvl3pPr>
            <a:lvl4pPr marL="0" indent="0">
              <a:spcBef>
                <a:spcPts val="0"/>
              </a:spcBef>
              <a:buSzTx/>
              <a:buNone/>
              <a:defRPr cap="all">
                <a:solidFill>
                  <a:srgbClr val="60A980"/>
                </a:solidFill>
                <a:latin typeface="+mj-lt"/>
                <a:ea typeface="+mj-ea"/>
                <a:cs typeface="+mj-cs"/>
                <a:sym typeface="Helvetica Neue Bold Condensed"/>
              </a:defRPr>
            </a:lvl4pPr>
            <a:lvl5pPr marL="0" indent="0">
              <a:spcBef>
                <a:spcPts val="0"/>
              </a:spcBef>
              <a:buSzTx/>
              <a:buNone/>
              <a:defRPr cap="all">
                <a:solidFill>
                  <a:srgbClr val="60A980"/>
                </a:solidFill>
                <a:latin typeface="+mj-lt"/>
                <a:ea typeface="+mj-ea"/>
                <a:cs typeface="+mj-cs"/>
                <a:sym typeface="Helvetica Neue Bold Condensed"/>
              </a:defRPr>
            </a:lvl5pPr>
          </a:lstStyle>
          <a:p>
            <a:r>
              <a:t>Texte niveau 1</a:t>
            </a:r>
          </a:p>
          <a:p>
            <a:pPr lvl="1"/>
            <a:r>
              <a:t>Texte niveau 2</a:t>
            </a:r>
          </a:p>
          <a:p>
            <a:pPr lvl="2"/>
            <a:r>
              <a:t>Texte niveau 3</a:t>
            </a:r>
          </a:p>
          <a:p>
            <a:pPr lvl="3"/>
            <a:r>
              <a:t>Texte niveau 4</a:t>
            </a:r>
          </a:p>
          <a:p>
            <a:pPr lvl="4"/>
            <a:r>
              <a:t>Texte niveau 5</a:t>
            </a:r>
          </a:p>
        </p:txBody>
      </p:sp>
      <p:sp>
        <p:nvSpPr>
          <p:cNvPr id="14" name="Numéro de diapositive"/>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‹N°›</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vers le ha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g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dirty="0"/>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dirty="0"/>
          </a:p>
        </p:txBody>
      </p:sp>
      <p:sp>
        <p:nvSpPr>
          <p:cNvPr id="132" name="Texte du titre"/>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Texte du titre</a:t>
            </a:r>
          </a:p>
        </p:txBody>
      </p:sp>
      <p:sp>
        <p:nvSpPr>
          <p:cNvPr id="133" name="Texte niveau 1…"/>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60A980"/>
                </a:solidFill>
                <a:latin typeface="+mj-lt"/>
                <a:ea typeface="+mj-ea"/>
                <a:cs typeface="+mj-cs"/>
                <a:sym typeface="Helvetica Neue Bold Condensed"/>
              </a:defRPr>
            </a:lvl1pPr>
            <a:lvl2pPr marL="0" indent="0">
              <a:spcBef>
                <a:spcPts val="0"/>
              </a:spcBef>
              <a:buSzTx/>
              <a:buNone/>
              <a:defRPr sz="2400" cap="all">
                <a:solidFill>
                  <a:srgbClr val="60A980"/>
                </a:solidFill>
                <a:latin typeface="+mj-lt"/>
                <a:ea typeface="+mj-ea"/>
                <a:cs typeface="+mj-cs"/>
                <a:sym typeface="Helvetica Neue Bold Condensed"/>
              </a:defRPr>
            </a:lvl2pPr>
            <a:lvl3pPr marL="0" indent="0">
              <a:spcBef>
                <a:spcPts val="0"/>
              </a:spcBef>
              <a:buSzTx/>
              <a:buNone/>
              <a:defRPr sz="2400" cap="all">
                <a:solidFill>
                  <a:srgbClr val="60A980"/>
                </a:solidFill>
                <a:latin typeface="+mj-lt"/>
                <a:ea typeface="+mj-ea"/>
                <a:cs typeface="+mj-cs"/>
                <a:sym typeface="Helvetica Neue Bold Condensed"/>
              </a:defRPr>
            </a:lvl3pPr>
            <a:lvl4pPr marL="0" indent="0">
              <a:spcBef>
                <a:spcPts val="0"/>
              </a:spcBef>
              <a:buSzTx/>
              <a:buNone/>
              <a:defRPr sz="2400" cap="all">
                <a:solidFill>
                  <a:srgbClr val="60A980"/>
                </a:solidFill>
                <a:latin typeface="+mj-lt"/>
                <a:ea typeface="+mj-ea"/>
                <a:cs typeface="+mj-cs"/>
                <a:sym typeface="Helvetica Neue Bold Condensed"/>
              </a:defRPr>
            </a:lvl4pPr>
            <a:lvl5pPr marL="0" indent="0">
              <a:spcBef>
                <a:spcPts val="0"/>
              </a:spcBef>
              <a:buSzTx/>
              <a:buNone/>
              <a:defRPr sz="2400" cap="all">
                <a:solidFill>
                  <a:srgbClr val="60A980"/>
                </a:solidFill>
                <a:latin typeface="+mj-lt"/>
                <a:ea typeface="+mj-ea"/>
                <a:cs typeface="+mj-cs"/>
                <a:sym typeface="Helvetica Neue Bold Condensed"/>
              </a:defRPr>
            </a:lvl5pPr>
          </a:lstStyle>
          <a:p>
            <a:r>
              <a:t>Texte niveau 1</a:t>
            </a:r>
          </a:p>
          <a:p>
            <a:pPr lvl="1"/>
            <a:r>
              <a:t>Texte niveau 2</a:t>
            </a:r>
          </a:p>
          <a:p>
            <a:pPr lvl="2"/>
            <a:r>
              <a:t>Texte niveau 3</a:t>
            </a:r>
          </a:p>
          <a:p>
            <a:pPr lvl="3"/>
            <a:r>
              <a:t>Texte niveau 4</a:t>
            </a:r>
          </a:p>
          <a:p>
            <a:pPr lvl="4"/>
            <a:r>
              <a:t>Texte niveau 5</a:t>
            </a:r>
          </a:p>
        </p:txBody>
      </p:sp>
      <p:sp>
        <p:nvSpPr>
          <p:cNvPr id="134"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141" name="« Saisissez une citation ici. »"/>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defRPr>
                <a:solidFill>
                  <a:srgbClr val="737373"/>
                </a:solidFill>
              </a:defRPr>
            </a:lvl1pPr>
          </a:lstStyle>
          <a:p>
            <a:r>
              <a:t>« Saisissez une citation ici. »</a:t>
            </a:r>
          </a:p>
        </p:txBody>
      </p:sp>
      <p:sp>
        <p:nvSpPr>
          <p:cNvPr id="142" name="-Gilles Allain"/>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solidFill>
                  <a:srgbClr val="737373"/>
                </a:solidFill>
              </a:defRPr>
            </a:lvl1pPr>
          </a:lstStyle>
          <a:p>
            <a:r>
              <a:t>-Gilles Allain</a:t>
            </a:r>
          </a:p>
        </p:txBody>
      </p:sp>
      <p:sp>
        <p:nvSpPr>
          <p:cNvPr id="143"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dirty="0"/>
          </a:p>
        </p:txBody>
      </p:sp>
      <p:sp>
        <p:nvSpPr>
          <p:cNvPr id="151"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58"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vers le ha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g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41" name="Lig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42" name="Lig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dirty="0"/>
          </a:p>
        </p:txBody>
      </p:sp>
      <p:sp>
        <p:nvSpPr>
          <p:cNvPr id="44" name="NOM"/>
          <p:cNvSpPr txBox="1">
            <a:spLocks noGrp="1"/>
          </p:cNvSpPr>
          <p:nvPr>
            <p:ph type="body" sz="quarter" idx="13"/>
          </p:nvPr>
        </p:nvSpPr>
        <p:spPr>
          <a:xfrm>
            <a:off x="6359707" y="8877300"/>
            <a:ext cx="1189164" cy="647700"/>
          </a:xfrm>
          <a:prstGeom prst="rect">
            <a:avLst/>
          </a:prstGeom>
        </p:spPr>
        <p:txBody>
          <a:bodyPr wrap="none">
            <a:spAutoFit/>
          </a:bodyPr>
          <a:lstStyle>
            <a:lvl1pPr marL="0" indent="0">
              <a:spcBef>
                <a:spcPts val="0"/>
              </a:spcBef>
              <a:buSzTx/>
              <a:buNone/>
              <a:defRPr cap="all">
                <a:solidFill>
                  <a:srgbClr val="60A980"/>
                </a:solidFill>
                <a:latin typeface="+mj-lt"/>
                <a:ea typeface="+mj-ea"/>
                <a:cs typeface="+mj-cs"/>
                <a:sym typeface="Helvetica Neue Bold Condensed"/>
              </a:defRPr>
            </a:lvl1pPr>
          </a:lstStyle>
          <a:p>
            <a:r>
              <a:t>NOM</a:t>
            </a:r>
          </a:p>
        </p:txBody>
      </p:sp>
      <p:sp>
        <p:nvSpPr>
          <p:cNvPr id="45" name="PROJET"/>
          <p:cNvSpPr txBox="1">
            <a:spLocks noGrp="1"/>
          </p:cNvSpPr>
          <p:nvPr>
            <p:ph type="body" sz="quarter" idx="14"/>
          </p:nvPr>
        </p:nvSpPr>
        <p:spPr>
          <a:xfrm>
            <a:off x="339858" y="7197750"/>
            <a:ext cx="935424" cy="374600"/>
          </a:xfrm>
          <a:prstGeom prst="rect">
            <a:avLst/>
          </a:prstGeom>
        </p:spPr>
        <p:txBody>
          <a:bodyPr wrap="none">
            <a:spAutoFit/>
          </a:bodyPr>
          <a:lstStyle>
            <a:lvl1pPr marL="0" indent="0" algn="ctr">
              <a:spcBef>
                <a:spcPts val="0"/>
              </a:spcBef>
              <a:buSzTx/>
              <a:buNone/>
              <a:defRPr sz="1800" cap="all">
                <a:solidFill>
                  <a:srgbClr val="737373"/>
                </a:solidFill>
                <a:latin typeface="+mj-lt"/>
                <a:ea typeface="+mj-ea"/>
                <a:cs typeface="+mj-cs"/>
                <a:sym typeface="Helvetica Neue Bold Condensed"/>
              </a:defRPr>
            </a:lvl1pPr>
          </a:lstStyle>
          <a:p>
            <a:r>
              <a:t>PROJET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solidFill>
                  <a:srgbClr val="737373"/>
                </a:solidFi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solidFill>
                  <a:srgbClr val="737373"/>
                </a:solidFi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60A980"/>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dirty="0"/>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dirty="0"/>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dirty="0"/>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dirty="0"/>
          </a:p>
        </p:txBody>
      </p:sp>
      <p:sp>
        <p:nvSpPr>
          <p:cNvPr id="53" name="Texte du titre"/>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Texte du titre</a:t>
            </a:r>
          </a:p>
        </p:txBody>
      </p:sp>
      <p:sp>
        <p:nvSpPr>
          <p:cNvPr id="54" name="Texte niveau 1…"/>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Texte niveau 1</a:t>
            </a:r>
          </a:p>
          <a:p>
            <a:pPr lvl="1"/>
            <a:r>
              <a:t>Texte niveau 2</a:t>
            </a:r>
          </a:p>
          <a:p>
            <a:pPr lvl="2"/>
            <a:r>
              <a:t>Texte niveau 3</a:t>
            </a:r>
          </a:p>
          <a:p>
            <a:pPr lvl="3"/>
            <a:r>
              <a:t>Texte niveau 4</a:t>
            </a:r>
          </a:p>
          <a:p>
            <a:pPr lvl="4"/>
            <a:r>
              <a:t>Texte niveau 5</a:t>
            </a:r>
          </a:p>
        </p:txBody>
      </p:sp>
      <p:sp>
        <p:nvSpPr>
          <p:cNvPr id="55"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exte du titre"/>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Texte du titre</a:t>
            </a:r>
          </a:p>
        </p:txBody>
      </p:sp>
      <p:sp>
        <p:nvSpPr>
          <p:cNvPr id="63" name="Numéro de diapositive"/>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‹N°›</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dirty="0"/>
          </a:p>
        </p:txBody>
      </p:sp>
      <p:sp>
        <p:nvSpPr>
          <p:cNvPr id="71" name="Texte du titre"/>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Texte du titre</a:t>
            </a:r>
          </a:p>
        </p:txBody>
      </p:sp>
      <p:sp>
        <p:nvSpPr>
          <p:cNvPr id="72" name="Texte niveau 1…"/>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60A980"/>
                </a:solidFill>
                <a:latin typeface="+mj-lt"/>
                <a:ea typeface="+mj-ea"/>
                <a:cs typeface="+mj-cs"/>
                <a:sym typeface="Helvetica Neue Bold Condensed"/>
              </a:defRPr>
            </a:lvl1pPr>
            <a:lvl2pPr marL="0" indent="0">
              <a:spcBef>
                <a:spcPts val="0"/>
              </a:spcBef>
              <a:buSzTx/>
              <a:buNone/>
              <a:defRPr cap="all">
                <a:solidFill>
                  <a:srgbClr val="60A980"/>
                </a:solidFill>
                <a:latin typeface="+mj-lt"/>
                <a:ea typeface="+mj-ea"/>
                <a:cs typeface="+mj-cs"/>
                <a:sym typeface="Helvetica Neue Bold Condensed"/>
              </a:defRPr>
            </a:lvl2pPr>
            <a:lvl3pPr marL="0" indent="0">
              <a:spcBef>
                <a:spcPts val="0"/>
              </a:spcBef>
              <a:buSzTx/>
              <a:buNone/>
              <a:defRPr cap="all">
                <a:solidFill>
                  <a:srgbClr val="60A980"/>
                </a:solidFill>
                <a:latin typeface="+mj-lt"/>
                <a:ea typeface="+mj-ea"/>
                <a:cs typeface="+mj-cs"/>
                <a:sym typeface="Helvetica Neue Bold Condensed"/>
              </a:defRPr>
            </a:lvl3pPr>
            <a:lvl4pPr marL="0" indent="0">
              <a:spcBef>
                <a:spcPts val="0"/>
              </a:spcBef>
              <a:buSzTx/>
              <a:buNone/>
              <a:defRPr cap="all">
                <a:solidFill>
                  <a:srgbClr val="60A980"/>
                </a:solidFill>
                <a:latin typeface="+mj-lt"/>
                <a:ea typeface="+mj-ea"/>
                <a:cs typeface="+mj-cs"/>
                <a:sym typeface="Helvetica Neue Bold Condensed"/>
              </a:defRPr>
            </a:lvl4pPr>
            <a:lvl5pPr marL="0" indent="0">
              <a:spcBef>
                <a:spcPts val="0"/>
              </a:spcBef>
              <a:buSzTx/>
              <a:buNone/>
              <a:defRPr cap="all">
                <a:solidFill>
                  <a:srgbClr val="60A980"/>
                </a:solidFill>
                <a:latin typeface="+mj-lt"/>
                <a:ea typeface="+mj-ea"/>
                <a:cs typeface="+mj-cs"/>
                <a:sym typeface="Helvetica Neue Bold Condensed"/>
              </a:defRPr>
            </a:lvl5pPr>
          </a:lstStyle>
          <a:p>
            <a:r>
              <a:t>Texte niveau 1</a:t>
            </a:r>
          </a:p>
          <a:p>
            <a:pPr lvl="1"/>
            <a:r>
              <a:t>Texte niveau 2</a:t>
            </a:r>
          </a:p>
          <a:p>
            <a:pPr lvl="2"/>
            <a:r>
              <a:t>Texte niveau 3</a:t>
            </a:r>
          </a:p>
          <a:p>
            <a:pPr lvl="3"/>
            <a:r>
              <a:t>Texte niveau 4</a:t>
            </a:r>
          </a:p>
          <a:p>
            <a:pPr lvl="4"/>
            <a:r>
              <a:t>Texte niveau 5</a:t>
            </a:r>
          </a:p>
        </p:txBody>
      </p:sp>
      <p:sp>
        <p:nvSpPr>
          <p:cNvPr id="73"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80" name="Texte du titre"/>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Texte du titre</a:t>
            </a:r>
          </a:p>
        </p:txBody>
      </p:sp>
      <p:sp>
        <p:nvSpPr>
          <p:cNvPr id="81"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88" name="Texte du titre"/>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Texte du titre</a:t>
            </a:r>
          </a:p>
        </p:txBody>
      </p:sp>
      <p:sp>
        <p:nvSpPr>
          <p:cNvPr id="89" name="Texte niveau 1…"/>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90"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dirty="0"/>
          </a:p>
        </p:txBody>
      </p:sp>
      <p:sp>
        <p:nvSpPr>
          <p:cNvPr id="98" name="Texte du titre"/>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Texte du titre</a:t>
            </a:r>
          </a:p>
        </p:txBody>
      </p:sp>
      <p:sp>
        <p:nvSpPr>
          <p:cNvPr id="99" name="Texte niveau 1…"/>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solidFill>
                  <a:srgbClr val="737373"/>
                </a:solidFill>
              </a:defRPr>
            </a:lvl1pPr>
            <a:lvl2pPr marL="762000" indent="-381000">
              <a:spcBef>
                <a:spcPts val="2800"/>
              </a:spcBef>
              <a:buBlip>
                <a:blip r:embed="rId2"/>
              </a:buBlip>
              <a:defRPr sz="3000">
                <a:solidFill>
                  <a:srgbClr val="737373"/>
                </a:solidFill>
              </a:defRPr>
            </a:lvl2pPr>
            <a:lvl3pPr marL="1143000" indent="-381000">
              <a:spcBef>
                <a:spcPts val="2800"/>
              </a:spcBef>
              <a:buBlip>
                <a:blip r:embed="rId2"/>
              </a:buBlip>
              <a:defRPr sz="3000">
                <a:solidFill>
                  <a:srgbClr val="737373"/>
                </a:solidFill>
              </a:defRPr>
            </a:lvl3pPr>
            <a:lvl4pPr marL="1524000" indent="-381000">
              <a:spcBef>
                <a:spcPts val="2800"/>
              </a:spcBef>
              <a:buBlip>
                <a:blip r:embed="rId2"/>
              </a:buBlip>
              <a:defRPr sz="3000">
                <a:solidFill>
                  <a:srgbClr val="737373"/>
                </a:solidFill>
              </a:defRPr>
            </a:lvl4pPr>
            <a:lvl5pPr marL="1905000" indent="-381000">
              <a:spcBef>
                <a:spcPts val="2800"/>
              </a:spcBef>
              <a:buBlip>
                <a:blip r:embed="rId2"/>
              </a:buBlip>
              <a:defRPr sz="3000">
                <a:solidFill>
                  <a:srgbClr val="737373"/>
                </a:solidFill>
              </a:defRPr>
            </a:lvl5pPr>
          </a:lstStyle>
          <a:p>
            <a:r>
              <a:t>Texte niveau 1</a:t>
            </a:r>
          </a:p>
          <a:p>
            <a:pPr lvl="1"/>
            <a:r>
              <a:t>Texte niveau 2</a:t>
            </a:r>
          </a:p>
          <a:p>
            <a:pPr lvl="2"/>
            <a:r>
              <a:t>Texte niveau 3</a:t>
            </a:r>
          </a:p>
          <a:p>
            <a:pPr lvl="3"/>
            <a:r>
              <a:t>Texte niveau 4</a:t>
            </a:r>
          </a:p>
          <a:p>
            <a:pPr lvl="4"/>
            <a:r>
              <a:t>Texte niveau 5</a:t>
            </a:r>
          </a:p>
        </p:txBody>
      </p:sp>
      <p:sp>
        <p:nvSpPr>
          <p:cNvPr id="100"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107"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108"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 phot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g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dirty="0"/>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dirty="0"/>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dirty="0"/>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dirty="0"/>
          </a:p>
        </p:txBody>
      </p:sp>
      <p:sp>
        <p:nvSpPr>
          <p:cNvPr id="120" name="Texte du titre"/>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Texte du titre</a:t>
            </a:r>
          </a:p>
        </p:txBody>
      </p:sp>
      <p:sp>
        <p:nvSpPr>
          <p:cNvPr id="121" name="Texte niveau 1…"/>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60A980"/>
                </a:solidFill>
                <a:latin typeface="+mj-lt"/>
                <a:ea typeface="+mj-ea"/>
                <a:cs typeface="+mj-cs"/>
                <a:sym typeface="Helvetica Neue Bold Condensed"/>
              </a:defRPr>
            </a:lvl1pPr>
            <a:lvl2pPr marL="0" indent="0">
              <a:spcBef>
                <a:spcPts val="0"/>
              </a:spcBef>
              <a:buSzTx/>
              <a:buNone/>
              <a:defRPr sz="2400" cap="all">
                <a:solidFill>
                  <a:srgbClr val="60A980"/>
                </a:solidFill>
                <a:latin typeface="+mj-lt"/>
                <a:ea typeface="+mj-ea"/>
                <a:cs typeface="+mj-cs"/>
                <a:sym typeface="Helvetica Neue Bold Condensed"/>
              </a:defRPr>
            </a:lvl2pPr>
            <a:lvl3pPr marL="0" indent="0">
              <a:spcBef>
                <a:spcPts val="0"/>
              </a:spcBef>
              <a:buSzTx/>
              <a:buNone/>
              <a:defRPr sz="2400" cap="all">
                <a:solidFill>
                  <a:srgbClr val="60A980"/>
                </a:solidFill>
                <a:latin typeface="+mj-lt"/>
                <a:ea typeface="+mj-ea"/>
                <a:cs typeface="+mj-cs"/>
                <a:sym typeface="Helvetica Neue Bold Condensed"/>
              </a:defRPr>
            </a:lvl3pPr>
            <a:lvl4pPr marL="0" indent="0">
              <a:spcBef>
                <a:spcPts val="0"/>
              </a:spcBef>
              <a:buSzTx/>
              <a:buNone/>
              <a:defRPr sz="2400" cap="all">
                <a:solidFill>
                  <a:srgbClr val="60A980"/>
                </a:solidFill>
                <a:latin typeface="+mj-lt"/>
                <a:ea typeface="+mj-ea"/>
                <a:cs typeface="+mj-cs"/>
                <a:sym typeface="Helvetica Neue Bold Condensed"/>
              </a:defRPr>
            </a:lvl4pPr>
            <a:lvl5pPr marL="0" indent="0">
              <a:spcBef>
                <a:spcPts val="0"/>
              </a:spcBef>
              <a:buSzTx/>
              <a:buNone/>
              <a:defRPr sz="2400" cap="all">
                <a:solidFill>
                  <a:srgbClr val="60A980"/>
                </a:solidFill>
                <a:latin typeface="+mj-lt"/>
                <a:ea typeface="+mj-ea"/>
                <a:cs typeface="+mj-cs"/>
                <a:sym typeface="Helvetica Neue Bold Condensed"/>
              </a:defRPr>
            </a:lvl5pPr>
          </a:lstStyle>
          <a:p>
            <a:r>
              <a:t>Texte niveau 1</a:t>
            </a:r>
          </a:p>
          <a:p>
            <a:pPr lvl="1"/>
            <a:r>
              <a:t>Texte niveau 2</a:t>
            </a:r>
          </a:p>
          <a:p>
            <a:pPr lvl="2"/>
            <a:r>
              <a:t>Texte niveau 3</a:t>
            </a:r>
          </a:p>
          <a:p>
            <a:pPr lvl="3"/>
            <a:r>
              <a:t>Texte niveau 4</a:t>
            </a:r>
          </a:p>
          <a:p>
            <a:pPr lvl="4"/>
            <a:r>
              <a:t>Texte niveau 5</a:t>
            </a:r>
          </a:p>
        </p:txBody>
      </p:sp>
      <p:sp>
        <p:nvSpPr>
          <p:cNvPr id="122" name="Numéro de diapositive"/>
          <p:cNvSpPr txBox="1">
            <a:spLocks noGrp="1"/>
          </p:cNvSpPr>
          <p:nvPr>
            <p:ph type="sldNum" sz="quarter" idx="2"/>
          </p:nvPr>
        </p:nvSpPr>
        <p:spPr>
          <a:prstGeom prst="rect">
            <a:avLst/>
          </a:prstGeom>
        </p:spPr>
        <p:txBody>
          <a:bodyPr/>
          <a:lstStyle/>
          <a:p>
            <a:fld id="{86CB4B4D-7CA3-9044-876B-883B54F8677D}" type="slidenum">
              <a:t>‹N°›</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dirty="0"/>
          </a:p>
        </p:txBody>
      </p:sp>
      <p:sp>
        <p:nvSpPr>
          <p:cNvPr id="3" name="Texte niveau 1…"/>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Texte niveau 1</a:t>
            </a:r>
          </a:p>
          <a:p>
            <a:pPr lvl="1"/>
            <a:r>
              <a:t>Texte niveau 2</a:t>
            </a:r>
          </a:p>
          <a:p>
            <a:pPr lvl="2"/>
            <a:r>
              <a:t>Texte niveau 3</a:t>
            </a:r>
          </a:p>
          <a:p>
            <a:pPr lvl="3"/>
            <a:r>
              <a:t>Texte niveau 4</a:t>
            </a:r>
          </a:p>
          <a:p>
            <a:pPr lvl="4"/>
            <a:r>
              <a:t>Texte niveau 5</a:t>
            </a:r>
          </a:p>
        </p:txBody>
      </p:sp>
      <p:sp>
        <p:nvSpPr>
          <p:cNvPr id="4" name="Texte du titre"/>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5" name="Numéro de diapositive"/>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‹N°›</a:t>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E0E0E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ETTY HOME"/>
          <p:cNvSpPr txBox="1">
            <a:spLocks noGrp="1"/>
          </p:cNvSpPr>
          <p:nvPr>
            <p:ph type="ctrTitle"/>
          </p:nvPr>
        </p:nvSpPr>
        <p:spPr>
          <a:xfrm>
            <a:off x="393874" y="4542846"/>
            <a:ext cx="12229926" cy="1531917"/>
          </a:xfrm>
          <a:prstGeom prst="rect">
            <a:avLst/>
          </a:prstGeom>
        </p:spPr>
        <p:txBody>
          <a:bodyPr>
            <a:noAutofit/>
          </a:bodyPr>
          <a:lstStyle/>
          <a:p>
            <a:pPr algn="ctr"/>
            <a:r>
              <a:rPr sz="8800" dirty="0" smtClean="0">
                <a:effectLst>
                  <a:outerShdw blurRad="38100" dist="38100" dir="2700000" algn="tl">
                    <a:srgbClr val="000000">
                      <a:alpha val="43137"/>
                    </a:srgbClr>
                  </a:outerShdw>
                </a:effectLst>
                <a:latin typeface="Roboto Th" pitchFamily="2" charset="0"/>
                <a:ea typeface="Roboto Th" pitchFamily="2" charset="0"/>
              </a:rPr>
              <a:t>S</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E</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T</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T</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Y</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 H</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O</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M</a:t>
            </a:r>
            <a:r>
              <a:rPr lang="fr-FR" sz="8800" dirty="0" smtClean="0">
                <a:effectLst>
                  <a:outerShdw blurRad="38100" dist="38100" dir="2700000" algn="tl">
                    <a:srgbClr val="000000">
                      <a:alpha val="43137"/>
                    </a:srgbClr>
                  </a:outerShdw>
                </a:effectLst>
                <a:latin typeface="Roboto Th" pitchFamily="2" charset="0"/>
                <a:ea typeface="Roboto Th" pitchFamily="2" charset="0"/>
              </a:rPr>
              <a:t> </a:t>
            </a:r>
            <a:r>
              <a:rPr sz="8800" dirty="0" smtClean="0">
                <a:effectLst>
                  <a:outerShdw blurRad="38100" dist="38100" dir="2700000" algn="tl">
                    <a:srgbClr val="000000">
                      <a:alpha val="43137"/>
                    </a:srgbClr>
                  </a:outerShdw>
                </a:effectLst>
                <a:latin typeface="Roboto Th" pitchFamily="2" charset="0"/>
                <a:ea typeface="Roboto Th" pitchFamily="2" charset="0"/>
              </a:rPr>
              <a:t>E</a:t>
            </a:r>
            <a:endParaRPr sz="8800" dirty="0">
              <a:effectLst>
                <a:outerShdw blurRad="38100" dist="38100" dir="2700000" algn="tl">
                  <a:srgbClr val="000000">
                    <a:alpha val="43137"/>
                  </a:srgbClr>
                </a:outerShdw>
              </a:effectLst>
              <a:latin typeface="Roboto Th" pitchFamily="2" charset="0"/>
              <a:ea typeface="Roboto Th" pitchFamily="2" charset="0"/>
            </a:endParaRPr>
          </a:p>
        </p:txBody>
      </p:sp>
      <p:sp>
        <p:nvSpPr>
          <p:cNvPr id="168" name="Application de gestion domotique"/>
          <p:cNvSpPr txBox="1">
            <a:spLocks noGrp="1"/>
          </p:cNvSpPr>
          <p:nvPr>
            <p:ph type="subTitle" sz="quarter" idx="1"/>
          </p:nvPr>
        </p:nvSpPr>
        <p:spPr>
          <a:xfrm>
            <a:off x="2737126" y="6147209"/>
            <a:ext cx="7543421" cy="479059"/>
          </a:xfrm>
          <a:prstGeom prst="rect">
            <a:avLst/>
          </a:prstGeom>
        </p:spPr>
        <p:txBody>
          <a:bodyPr>
            <a:noAutofit/>
          </a:bodyPr>
          <a:lstStyle/>
          <a:p>
            <a:r>
              <a:rPr sz="3000" dirty="0">
                <a:effectLst>
                  <a:outerShdw blurRad="38100" dist="38100" dir="2700000" algn="tl">
                    <a:srgbClr val="000000">
                      <a:alpha val="43137"/>
                    </a:srgbClr>
                  </a:outerShdw>
                </a:effectLst>
                <a:latin typeface="Migrena_Grotesque" panose="00000600000000000000"/>
              </a:rPr>
              <a:t>Application de gestion domotique</a:t>
            </a:r>
          </a:p>
        </p:txBody>
      </p:sp>
      <p:pic>
        <p:nvPicPr>
          <p:cNvPr id="170" name="LOGO.png" descr="LOGO.png"/>
          <p:cNvPicPr>
            <a:picLocks noChangeAspect="1"/>
          </p:cNvPicPr>
          <p:nvPr/>
        </p:nvPicPr>
        <p:blipFill>
          <a:blip r:embed="rId2">
            <a:extLst/>
          </a:blip>
          <a:stretch>
            <a:fillRect/>
          </a:stretch>
        </p:blipFill>
        <p:spPr>
          <a:xfrm>
            <a:off x="4554486" y="370436"/>
            <a:ext cx="3908702" cy="4099964"/>
          </a:xfrm>
          <a:prstGeom prst="rect">
            <a:avLst/>
          </a:prstGeom>
          <a:ln w="12700">
            <a:miter lim="400000"/>
          </a:ln>
          <a:effectLst>
            <a:outerShdw blurRad="50800" dist="38100" dir="2700000" algn="tl" rotWithShape="0">
              <a:prstClr val="black">
                <a:alpha val="40000"/>
              </a:prstClr>
            </a:outerShdw>
          </a:effectLst>
        </p:spPr>
      </p:pic>
      <p:sp>
        <p:nvSpPr>
          <p:cNvPr id="2" name="Ellipse 1"/>
          <p:cNvSpPr/>
          <p:nvPr/>
        </p:nvSpPr>
        <p:spPr>
          <a:xfrm>
            <a:off x="6508836" y="5219700"/>
            <a:ext cx="285664" cy="266700"/>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494" y="7137139"/>
            <a:ext cx="2120683" cy="205389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home"/>
          <p:cNvSpPr txBox="1">
            <a:spLocks noGrp="1"/>
          </p:cNvSpPr>
          <p:nvPr>
            <p:ph type="title"/>
          </p:nvPr>
        </p:nvSpPr>
        <p:spPr>
          <a:xfrm>
            <a:off x="522850" y="400268"/>
            <a:ext cx="3638039" cy="1057247"/>
          </a:xfrm>
          <a:prstGeom prst="rect">
            <a:avLst/>
          </a:prstGeom>
        </p:spPr>
        <p:txBody>
          <a:bodyPr/>
          <a:lstStyle>
            <a:lvl1pPr defTabSz="560831">
              <a:defRPr sz="6240"/>
            </a:lvl1pPr>
          </a:lstStyle>
          <a:p>
            <a:r>
              <a:rPr b="1" dirty="0">
                <a:latin typeface="Migrena_Grotesque" panose="00000600000000000000" pitchFamily="50" charset="0"/>
              </a:rPr>
              <a:t>home</a:t>
            </a:r>
          </a:p>
        </p:txBody>
      </p:sp>
      <p:pic>
        <p:nvPicPr>
          <p:cNvPr id="207" name="3e12c6f13043eaf1b03face4ebe3b9e6.png" descr="3e12c6f13043eaf1b03face4ebe3b9e6.png"/>
          <p:cNvPicPr>
            <a:picLocks noChangeAspect="1"/>
          </p:cNvPicPr>
          <p:nvPr/>
        </p:nvPicPr>
        <p:blipFill>
          <a:blip r:embed="rId3">
            <a:extLst/>
          </a:blip>
          <a:stretch>
            <a:fillRect/>
          </a:stretch>
        </p:blipFill>
        <p:spPr>
          <a:xfrm>
            <a:off x="2341870" y="1948835"/>
            <a:ext cx="3348419" cy="6838569"/>
          </a:xfrm>
          <a:prstGeom prst="rect">
            <a:avLst/>
          </a:prstGeom>
          <a:ln w="12700">
            <a:miter lim="400000"/>
          </a:ln>
        </p:spPr>
      </p:pic>
      <p:sp>
        <p:nvSpPr>
          <p:cNvPr id="208" name="Choix des pièces"/>
          <p:cNvSpPr txBox="1"/>
          <p:nvPr/>
        </p:nvSpPr>
        <p:spPr>
          <a:xfrm>
            <a:off x="7024024" y="5557201"/>
            <a:ext cx="357790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Raccourcis</a:t>
            </a:r>
            <a:r>
              <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 des pieces</a:t>
            </a:r>
          </a:p>
        </p:txBody>
      </p:sp>
      <p:sp>
        <p:nvSpPr>
          <p:cNvPr id="5" name="Choix des pièces">
            <a:extLst>
              <a:ext uri="{FF2B5EF4-FFF2-40B4-BE49-F238E27FC236}">
                <a16:creationId xmlns:a16="http://schemas.microsoft.com/office/drawing/2014/main" xmlns="" id="{2F630D71-8CE5-4F79-9652-E50072B58FA8}"/>
              </a:ext>
            </a:extLst>
          </p:cNvPr>
          <p:cNvSpPr txBox="1"/>
          <p:nvPr/>
        </p:nvSpPr>
        <p:spPr>
          <a:xfrm>
            <a:off x="7066506" y="2674435"/>
            <a:ext cx="257923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Liste des pièces</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6" name="Choix des pièces">
            <a:extLst>
              <a:ext uri="{FF2B5EF4-FFF2-40B4-BE49-F238E27FC236}">
                <a16:creationId xmlns:a16="http://schemas.microsoft.com/office/drawing/2014/main" xmlns="" id="{C2C1AA0F-1D76-4443-A0A3-B20253138FFD}"/>
              </a:ext>
            </a:extLst>
          </p:cNvPr>
          <p:cNvSpPr txBox="1"/>
          <p:nvPr/>
        </p:nvSpPr>
        <p:spPr>
          <a:xfrm>
            <a:off x="7066506" y="3707313"/>
            <a:ext cx="365003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Aperçu consommation</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7" name="Choix des pièces">
            <a:extLst>
              <a:ext uri="{FF2B5EF4-FFF2-40B4-BE49-F238E27FC236}">
                <a16:creationId xmlns:a16="http://schemas.microsoft.com/office/drawing/2014/main" xmlns="" id="{E97EDE12-2230-4848-9FD1-0B01A1C69FE3}"/>
              </a:ext>
            </a:extLst>
          </p:cNvPr>
          <p:cNvSpPr txBox="1"/>
          <p:nvPr/>
        </p:nvSpPr>
        <p:spPr>
          <a:xfrm>
            <a:off x="7066506" y="6381008"/>
            <a:ext cx="343203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Raccourci ajout pièce</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8" name="Choix des pièces">
            <a:extLst>
              <a:ext uri="{FF2B5EF4-FFF2-40B4-BE49-F238E27FC236}">
                <a16:creationId xmlns:a16="http://schemas.microsoft.com/office/drawing/2014/main" xmlns="" id="{4423F8E2-A20B-4DBB-9EF0-17A7EEE49BE8}"/>
              </a:ext>
            </a:extLst>
          </p:cNvPr>
          <p:cNvSpPr txBox="1"/>
          <p:nvPr/>
        </p:nvSpPr>
        <p:spPr>
          <a:xfrm>
            <a:off x="7368068" y="4581274"/>
            <a:ext cx="510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rPr>
              <a:t>Détails consommation</a:t>
            </a:r>
            <a:endParaRP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9" name="Choix des pièces">
            <a:extLst>
              <a:ext uri="{FF2B5EF4-FFF2-40B4-BE49-F238E27FC236}">
                <a16:creationId xmlns:a16="http://schemas.microsoft.com/office/drawing/2014/main" xmlns="" id="{3D12F2FC-F63E-473E-A1F5-E1D6BC81D8B1}"/>
              </a:ext>
            </a:extLst>
          </p:cNvPr>
          <p:cNvSpPr txBox="1"/>
          <p:nvPr/>
        </p:nvSpPr>
        <p:spPr>
          <a:xfrm>
            <a:off x="7010400" y="7347303"/>
            <a:ext cx="333104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Bouton vers site web</a:t>
            </a:r>
          </a:p>
        </p:txBody>
      </p:sp>
      <p:sp>
        <p:nvSpPr>
          <p:cNvPr id="3" name="Rectangle 2">
            <a:extLst>
              <a:ext uri="{FF2B5EF4-FFF2-40B4-BE49-F238E27FC236}">
                <a16:creationId xmlns:a16="http://schemas.microsoft.com/office/drawing/2014/main" xmlns="" id="{C1405C01-C6F6-4497-BA34-801B7FFB6476}"/>
              </a:ext>
            </a:extLst>
          </p:cNvPr>
          <p:cNvSpPr/>
          <p:nvPr/>
        </p:nvSpPr>
        <p:spPr>
          <a:xfrm>
            <a:off x="4935070" y="2763873"/>
            <a:ext cx="524435" cy="392452"/>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16" name="Connecteur droit avec flèche 15">
            <a:extLst>
              <a:ext uri="{FF2B5EF4-FFF2-40B4-BE49-F238E27FC236}">
                <a16:creationId xmlns:a16="http://schemas.microsoft.com/office/drawing/2014/main" xmlns="" id="{E3FE3342-9FA2-49A7-A722-86362F84E996}"/>
              </a:ext>
            </a:extLst>
          </p:cNvPr>
          <p:cNvCxnSpPr>
            <a:stCxn id="3" idx="3"/>
            <a:endCxn id="5" idx="1"/>
          </p:cNvCxnSpPr>
          <p:nvPr/>
        </p:nvCxnSpPr>
        <p:spPr>
          <a:xfrm flipV="1">
            <a:off x="5459505" y="2941175"/>
            <a:ext cx="1607001" cy="18924"/>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xmlns="" id="{73DC92DB-4E11-421E-A2FD-612E09313AB8}"/>
              </a:ext>
            </a:extLst>
          </p:cNvPr>
          <p:cNvSpPr/>
          <p:nvPr/>
        </p:nvSpPr>
        <p:spPr>
          <a:xfrm>
            <a:off x="2845325" y="3331468"/>
            <a:ext cx="2308984" cy="1412537"/>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sp>
        <p:nvSpPr>
          <p:cNvPr id="22" name="Rectangle 21">
            <a:extLst>
              <a:ext uri="{FF2B5EF4-FFF2-40B4-BE49-F238E27FC236}">
                <a16:creationId xmlns:a16="http://schemas.microsoft.com/office/drawing/2014/main" xmlns="" id="{A6FE7CBC-F286-4820-B551-A427AF82D14C}"/>
              </a:ext>
            </a:extLst>
          </p:cNvPr>
          <p:cNvSpPr/>
          <p:nvPr/>
        </p:nvSpPr>
        <p:spPr>
          <a:xfrm>
            <a:off x="3452798" y="5034745"/>
            <a:ext cx="1132511" cy="296488"/>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sp>
        <p:nvSpPr>
          <p:cNvPr id="23" name="Rectangle 22">
            <a:extLst>
              <a:ext uri="{FF2B5EF4-FFF2-40B4-BE49-F238E27FC236}">
                <a16:creationId xmlns:a16="http://schemas.microsoft.com/office/drawing/2014/main" xmlns="" id="{45ED3147-A467-41BE-A197-FA8E375A0A3F}"/>
              </a:ext>
            </a:extLst>
          </p:cNvPr>
          <p:cNvSpPr/>
          <p:nvPr/>
        </p:nvSpPr>
        <p:spPr>
          <a:xfrm>
            <a:off x="2648833" y="5392991"/>
            <a:ext cx="2721453" cy="1751315"/>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24" name="Connecteur droit avec flèche 23">
            <a:extLst>
              <a:ext uri="{FF2B5EF4-FFF2-40B4-BE49-F238E27FC236}">
                <a16:creationId xmlns:a16="http://schemas.microsoft.com/office/drawing/2014/main" xmlns="" id="{5D4A1ADB-F438-4741-B383-118865BF803E}"/>
              </a:ext>
            </a:extLst>
          </p:cNvPr>
          <p:cNvCxnSpPr>
            <a:cxnSpLocks/>
            <a:stCxn id="20" idx="3"/>
            <a:endCxn id="6" idx="1"/>
          </p:cNvCxnSpPr>
          <p:nvPr/>
        </p:nvCxnSpPr>
        <p:spPr>
          <a:xfrm flipV="1">
            <a:off x="5154309" y="3974053"/>
            <a:ext cx="1912197" cy="63684"/>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Connecteur droit avec flèche 26">
            <a:extLst>
              <a:ext uri="{FF2B5EF4-FFF2-40B4-BE49-F238E27FC236}">
                <a16:creationId xmlns:a16="http://schemas.microsoft.com/office/drawing/2014/main" xmlns="" id="{9AD9271E-2E79-4AA7-A411-B8DBDBD5F7B4}"/>
              </a:ext>
            </a:extLst>
          </p:cNvPr>
          <p:cNvCxnSpPr>
            <a:cxnSpLocks/>
            <a:stCxn id="22" idx="3"/>
            <a:endCxn id="8" idx="1"/>
          </p:cNvCxnSpPr>
          <p:nvPr/>
        </p:nvCxnSpPr>
        <p:spPr>
          <a:xfrm flipV="1">
            <a:off x="4585309" y="4940347"/>
            <a:ext cx="2782759" cy="2426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onnecteur droit avec flèche 29">
            <a:extLst>
              <a:ext uri="{FF2B5EF4-FFF2-40B4-BE49-F238E27FC236}">
                <a16:creationId xmlns:a16="http://schemas.microsoft.com/office/drawing/2014/main" xmlns="" id="{BBC71DBB-8D38-4549-9819-F1D1F4FBB031}"/>
              </a:ext>
            </a:extLst>
          </p:cNvPr>
          <p:cNvCxnSpPr>
            <a:cxnSpLocks/>
            <a:stCxn id="23" idx="3"/>
            <a:endCxn id="208" idx="1"/>
          </p:cNvCxnSpPr>
          <p:nvPr/>
        </p:nvCxnSpPr>
        <p:spPr>
          <a:xfrm flipV="1">
            <a:off x="5370286" y="5823941"/>
            <a:ext cx="1653738" cy="444708"/>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Rectangle 33">
            <a:extLst>
              <a:ext uri="{FF2B5EF4-FFF2-40B4-BE49-F238E27FC236}">
                <a16:creationId xmlns:a16="http://schemas.microsoft.com/office/drawing/2014/main" xmlns="" id="{51F3C249-7270-44FC-90C7-659B97928629}"/>
              </a:ext>
            </a:extLst>
          </p:cNvPr>
          <p:cNvSpPr/>
          <p:nvPr/>
        </p:nvSpPr>
        <p:spPr>
          <a:xfrm>
            <a:off x="4509109" y="6184371"/>
            <a:ext cx="774542" cy="856645"/>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35" name="Connecteur droit avec flèche 34">
            <a:extLst>
              <a:ext uri="{FF2B5EF4-FFF2-40B4-BE49-F238E27FC236}">
                <a16:creationId xmlns:a16="http://schemas.microsoft.com/office/drawing/2014/main" xmlns="" id="{5DA129AB-0DD0-4526-B019-04D6195C5D7D}"/>
              </a:ext>
            </a:extLst>
          </p:cNvPr>
          <p:cNvCxnSpPr>
            <a:cxnSpLocks/>
            <a:stCxn id="34" idx="3"/>
            <a:endCxn id="7" idx="1"/>
          </p:cNvCxnSpPr>
          <p:nvPr/>
        </p:nvCxnSpPr>
        <p:spPr>
          <a:xfrm>
            <a:off x="5283651" y="6612694"/>
            <a:ext cx="1782855" cy="35054"/>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8" name="Rectangle 37">
            <a:extLst>
              <a:ext uri="{FF2B5EF4-FFF2-40B4-BE49-F238E27FC236}">
                <a16:creationId xmlns:a16="http://schemas.microsoft.com/office/drawing/2014/main" xmlns="" id="{87690A21-108C-47F5-95FF-66C9042783FA}"/>
              </a:ext>
            </a:extLst>
          </p:cNvPr>
          <p:cNvSpPr/>
          <p:nvPr/>
        </p:nvSpPr>
        <p:spPr>
          <a:xfrm>
            <a:off x="4656467" y="7438421"/>
            <a:ext cx="816486" cy="497266"/>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40" name="Connecteur droit avec flèche 39">
            <a:extLst>
              <a:ext uri="{FF2B5EF4-FFF2-40B4-BE49-F238E27FC236}">
                <a16:creationId xmlns:a16="http://schemas.microsoft.com/office/drawing/2014/main" xmlns="" id="{39148D54-47CF-486F-9CBB-75E3B4EB7B1F}"/>
              </a:ext>
            </a:extLst>
          </p:cNvPr>
          <p:cNvCxnSpPr>
            <a:cxnSpLocks/>
            <a:stCxn id="38" idx="3"/>
            <a:endCxn id="9" idx="1"/>
          </p:cNvCxnSpPr>
          <p:nvPr/>
        </p:nvCxnSpPr>
        <p:spPr>
          <a:xfrm flipV="1">
            <a:off x="5472953" y="7614043"/>
            <a:ext cx="1537447" cy="7301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arn(inVertical)">
                                      <p:cBhvr>
                                        <p:cTn id="29" dur="500"/>
                                        <p:tgtEl>
                                          <p:spTgt spid="34"/>
                                        </p:tgtEl>
                                      </p:cBhvr>
                                    </p:animEffect>
                                  </p:childTnLst>
                                </p:cTn>
                              </p:par>
                              <p:par>
                                <p:cTn id="30" presetID="22" presetClass="entr" presetSubtype="4"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down)">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arn(inVertical)">
                                      <p:cBhvr>
                                        <p:cTn id="40" dur="500"/>
                                        <p:tgtEl>
                                          <p:spTgt spid="23"/>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8"/>
                                        </p:tgtEl>
                                        <p:attrNameLst>
                                          <p:attrName>style.visibility</p:attrName>
                                        </p:attrNameLst>
                                      </p:cBhvr>
                                      <p:to>
                                        <p:strVal val="visible"/>
                                      </p:to>
                                    </p:set>
                                    <p:animEffect transition="in" filter="fade">
                                      <p:cBhvr>
                                        <p:cTn id="46" dur="500"/>
                                        <p:tgtEl>
                                          <p:spTgt spid="20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arn(inVertical)">
                                      <p:cBhvr>
                                        <p:cTn id="51" dur="500"/>
                                        <p:tgtEl>
                                          <p:spTgt spid="38"/>
                                        </p:tgtEl>
                                      </p:cBhvr>
                                    </p:animEffect>
                                  </p:childTnLst>
                                </p:cTn>
                              </p:par>
                              <p:par>
                                <p:cTn id="52" presetID="22" presetClass="entr" presetSubtype="4"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down)">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barn(inVertical)">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5" grpId="0" animBg="1" advAuto="0"/>
      <p:bldP spid="6" grpId="0" animBg="1"/>
      <p:bldP spid="7" grpId="0" animBg="1"/>
      <p:bldP spid="8" grpId="0" animBg="1"/>
      <p:bldP spid="9" grpId="0" animBg="1"/>
      <p:bldP spid="3" grpId="0" animBg="1"/>
      <p:bldP spid="20" grpId="0" animBg="1"/>
      <p:bldP spid="22" grpId="0" animBg="1"/>
      <p:bldP spid="23" grpId="0" animBg="1"/>
      <p:bldP spid="34"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733" y="1736015"/>
            <a:ext cx="3600450" cy="7353300"/>
          </a:xfrm>
          <a:prstGeom prst="rect">
            <a:avLst/>
          </a:prstGeom>
        </p:spPr>
      </p:pic>
      <p:sp>
        <p:nvSpPr>
          <p:cNvPr id="4" name="Rectangle 3"/>
          <p:cNvSpPr/>
          <p:nvPr/>
        </p:nvSpPr>
        <p:spPr>
          <a:xfrm>
            <a:off x="2647668" y="3111690"/>
            <a:ext cx="2743200" cy="1201003"/>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1" name="Connecteur droit avec flèche 10"/>
          <p:cNvCxnSpPr>
            <a:stCxn id="4" idx="3"/>
            <a:endCxn id="26" idx="1"/>
          </p:cNvCxnSpPr>
          <p:nvPr/>
        </p:nvCxnSpPr>
        <p:spPr>
          <a:xfrm flipV="1">
            <a:off x="5390868" y="3698544"/>
            <a:ext cx="1881257" cy="13648"/>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26" name="Choix des pièces">
            <a:extLst>
              <a:ext uri="{FF2B5EF4-FFF2-40B4-BE49-F238E27FC236}">
                <a16:creationId xmlns:a16="http://schemas.microsoft.com/office/drawing/2014/main" xmlns="" id="{2F630D71-8CE5-4F79-9652-E50072B58FA8}"/>
              </a:ext>
            </a:extLst>
          </p:cNvPr>
          <p:cNvSpPr txBox="1"/>
          <p:nvPr/>
        </p:nvSpPr>
        <p:spPr>
          <a:xfrm>
            <a:off x="7272125" y="3431804"/>
            <a:ext cx="2911054"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Budget modifiable</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13" name="Rectangle 12"/>
          <p:cNvSpPr/>
          <p:nvPr/>
        </p:nvSpPr>
        <p:spPr>
          <a:xfrm>
            <a:off x="2647668" y="4421876"/>
            <a:ext cx="2743200" cy="158314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29" name="Connecteur droit avec flèche 28"/>
          <p:cNvCxnSpPr/>
          <p:nvPr/>
        </p:nvCxnSpPr>
        <p:spPr>
          <a:xfrm flipV="1">
            <a:off x="5390868" y="5192926"/>
            <a:ext cx="1881257" cy="13648"/>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31" name="Choix des pièces">
            <a:extLst>
              <a:ext uri="{FF2B5EF4-FFF2-40B4-BE49-F238E27FC236}">
                <a16:creationId xmlns:a16="http://schemas.microsoft.com/office/drawing/2014/main" xmlns="" id="{2F630D71-8CE5-4F79-9652-E50072B58FA8}"/>
              </a:ext>
            </a:extLst>
          </p:cNvPr>
          <p:cNvSpPr txBox="1"/>
          <p:nvPr/>
        </p:nvSpPr>
        <p:spPr>
          <a:xfrm>
            <a:off x="7272125" y="4879186"/>
            <a:ext cx="406620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Consommation électricité </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14" name="Rectangle 13"/>
          <p:cNvSpPr/>
          <p:nvPr/>
        </p:nvSpPr>
        <p:spPr>
          <a:xfrm>
            <a:off x="2647668" y="6114198"/>
            <a:ext cx="2743200" cy="147395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32" name="Connecteur droit avec flèche 31"/>
          <p:cNvCxnSpPr/>
          <p:nvPr/>
        </p:nvCxnSpPr>
        <p:spPr>
          <a:xfrm flipV="1">
            <a:off x="5390868" y="6887902"/>
            <a:ext cx="1881257" cy="13648"/>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33" name="Choix des pièces">
            <a:extLst>
              <a:ext uri="{FF2B5EF4-FFF2-40B4-BE49-F238E27FC236}">
                <a16:creationId xmlns:a16="http://schemas.microsoft.com/office/drawing/2014/main" xmlns="" id="{2F630D71-8CE5-4F79-9652-E50072B58FA8}"/>
              </a:ext>
            </a:extLst>
          </p:cNvPr>
          <p:cNvSpPr txBox="1"/>
          <p:nvPr/>
        </p:nvSpPr>
        <p:spPr>
          <a:xfrm>
            <a:off x="7272125" y="6584437"/>
            <a:ext cx="327759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Consommation eau</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36" name="home"/>
          <p:cNvSpPr txBox="1">
            <a:spLocks/>
          </p:cNvSpPr>
          <p:nvPr/>
        </p:nvSpPr>
        <p:spPr>
          <a:xfrm>
            <a:off x="522850" y="400268"/>
            <a:ext cx="7911466"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Conso &amp; budget </a:t>
            </a:r>
            <a:endParaRPr lang="fr-FR" b="1" dirty="0">
              <a:latin typeface="Migrena_Grotesque" panose="00000600000000000000" pitchFamily="50" charset="0"/>
            </a:endParaRPr>
          </a:p>
        </p:txBody>
      </p:sp>
    </p:spTree>
    <p:extLst>
      <p:ext uri="{BB962C8B-B14F-4D97-AF65-F5344CB8AC3E}">
        <p14:creationId xmlns:p14="http://schemas.microsoft.com/office/powerpoint/2010/main" val="1716100449"/>
      </p:ext>
    </p:extLst>
  </p:cSld>
  <p:clrMapOvr>
    <a:masterClrMapping/>
  </p:clrMapOvr>
  <p:transition spd="med">
    <p:pull/>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13" grpId="0" animBg="1"/>
      <p:bldP spid="31" grpId="0" animBg="1"/>
      <p:bldP spid="14"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home"/>
          <p:cNvSpPr txBox="1">
            <a:spLocks noGrp="1"/>
          </p:cNvSpPr>
          <p:nvPr>
            <p:ph type="title"/>
          </p:nvPr>
        </p:nvSpPr>
        <p:spPr>
          <a:xfrm>
            <a:off x="522850" y="400268"/>
            <a:ext cx="3638039" cy="1057247"/>
          </a:xfrm>
          <a:prstGeom prst="rect">
            <a:avLst/>
          </a:prstGeom>
        </p:spPr>
        <p:txBody>
          <a:bodyPr/>
          <a:lstStyle>
            <a:lvl1pPr defTabSz="560831">
              <a:defRPr sz="6240"/>
            </a:lvl1pPr>
          </a:lstStyle>
          <a:p>
            <a:r>
              <a:rPr b="1" dirty="0">
                <a:latin typeface="Migrena_Grotesque" panose="00000600000000000000" pitchFamily="50" charset="0"/>
              </a:rPr>
              <a:t>home</a:t>
            </a:r>
          </a:p>
        </p:txBody>
      </p:sp>
      <p:pic>
        <p:nvPicPr>
          <p:cNvPr id="207" name="3e12c6f13043eaf1b03face4ebe3b9e6.png" descr="3e12c6f13043eaf1b03face4ebe3b9e6.png"/>
          <p:cNvPicPr>
            <a:picLocks noChangeAspect="1"/>
          </p:cNvPicPr>
          <p:nvPr/>
        </p:nvPicPr>
        <p:blipFill>
          <a:blip r:embed="rId3">
            <a:extLst/>
          </a:blip>
          <a:stretch>
            <a:fillRect/>
          </a:stretch>
        </p:blipFill>
        <p:spPr>
          <a:xfrm>
            <a:off x="2341870" y="1948835"/>
            <a:ext cx="3348419" cy="6838569"/>
          </a:xfrm>
          <a:prstGeom prst="rect">
            <a:avLst/>
          </a:prstGeom>
          <a:ln w="12700">
            <a:miter lim="400000"/>
          </a:ln>
        </p:spPr>
      </p:pic>
      <p:sp>
        <p:nvSpPr>
          <p:cNvPr id="8" name="Choix des pièces">
            <a:extLst>
              <a:ext uri="{FF2B5EF4-FFF2-40B4-BE49-F238E27FC236}">
                <a16:creationId xmlns:a16="http://schemas.microsoft.com/office/drawing/2014/main" xmlns="" id="{4423F8E2-A20B-4DBB-9EF0-17A7EEE49BE8}"/>
              </a:ext>
            </a:extLst>
          </p:cNvPr>
          <p:cNvSpPr txBox="1"/>
          <p:nvPr/>
        </p:nvSpPr>
        <p:spPr>
          <a:xfrm>
            <a:off x="7176498" y="4649974"/>
            <a:ext cx="457422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4000" b="1" dirty="0" smtClean="0">
                <a:solidFill>
                  <a:schemeClr val="accent4"/>
                </a:solidFill>
                <a:effectLst>
                  <a:outerShdw blurRad="38100" dist="38100" dir="2700000" algn="tl">
                    <a:srgbClr val="000000">
                      <a:alpha val="43137"/>
                    </a:srgbClr>
                  </a:outerShdw>
                </a:effectLst>
                <a:latin typeface="Roboto Th" pitchFamily="2" charset="0"/>
                <a:ea typeface="Roboto Th" pitchFamily="2" charset="0"/>
              </a:rPr>
              <a:t>Accès salle de bain</a:t>
            </a:r>
            <a:endParaRP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endParaRPr>
          </a:p>
        </p:txBody>
      </p:sp>
      <p:cxnSp>
        <p:nvCxnSpPr>
          <p:cNvPr id="27" name="Connecteur droit avec flèche 26">
            <a:extLst>
              <a:ext uri="{FF2B5EF4-FFF2-40B4-BE49-F238E27FC236}">
                <a16:creationId xmlns:a16="http://schemas.microsoft.com/office/drawing/2014/main" xmlns="" id="{9AD9271E-2E79-4AA7-A411-B8DBDBD5F7B4}"/>
              </a:ext>
            </a:extLst>
          </p:cNvPr>
          <p:cNvCxnSpPr>
            <a:cxnSpLocks/>
            <a:stCxn id="34" idx="3"/>
            <a:endCxn id="8" idx="1"/>
          </p:cNvCxnSpPr>
          <p:nvPr/>
        </p:nvCxnSpPr>
        <p:spPr>
          <a:xfrm flipV="1">
            <a:off x="4403350" y="5009047"/>
            <a:ext cx="2773148" cy="16406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4" name="Rectangle 33">
            <a:extLst>
              <a:ext uri="{FF2B5EF4-FFF2-40B4-BE49-F238E27FC236}">
                <a16:creationId xmlns:a16="http://schemas.microsoft.com/office/drawing/2014/main" xmlns="" id="{51F3C249-7270-44FC-90C7-659B97928629}"/>
              </a:ext>
            </a:extLst>
          </p:cNvPr>
          <p:cNvSpPr/>
          <p:nvPr/>
        </p:nvSpPr>
        <p:spPr>
          <a:xfrm>
            <a:off x="3628808" y="6221360"/>
            <a:ext cx="774542" cy="856645"/>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91797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Gestion pièce</a:t>
            </a:r>
            <a:endParaRPr lang="fr-FR" sz="4700" b="1" dirty="0">
              <a:latin typeface="Roboto Th" pitchFamily="2" charset="0"/>
              <a:ea typeface="Roboto Th" pitchFamily="2"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358" y="1636878"/>
            <a:ext cx="3600450" cy="7353300"/>
          </a:xfrm>
          <a:prstGeom prst="rect">
            <a:avLst/>
          </a:prstGeom>
        </p:spPr>
      </p:pic>
      <p:sp>
        <p:nvSpPr>
          <p:cNvPr id="7" name="home"/>
          <p:cNvSpPr txBox="1">
            <a:spLocks/>
          </p:cNvSpPr>
          <p:nvPr/>
        </p:nvSpPr>
        <p:spPr>
          <a:xfrm>
            <a:off x="7635608"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Salle de bain</a:t>
            </a:r>
            <a:endParaRPr lang="fr-FR" sz="4800" b="1" dirty="0">
              <a:latin typeface="Roboto Th" pitchFamily="2" charset="0"/>
              <a:ea typeface="Roboto Th" pitchFamily="2" charset="0"/>
            </a:endParaRPr>
          </a:p>
        </p:txBody>
      </p:sp>
      <p:sp>
        <p:nvSpPr>
          <p:cNvPr id="9" name="Ellipse 8"/>
          <p:cNvSpPr/>
          <p:nvPr/>
        </p:nvSpPr>
        <p:spPr>
          <a:xfrm>
            <a:off x="7161505" y="833777"/>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10" name="Rectangle 9"/>
          <p:cNvSpPr/>
          <p:nvPr/>
        </p:nvSpPr>
        <p:spPr>
          <a:xfrm>
            <a:off x="3316406" y="3016155"/>
            <a:ext cx="2374710" cy="1514902"/>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2" name="Connecteur droit avec flèche 11"/>
          <p:cNvCxnSpPr>
            <a:endCxn id="13" idx="1"/>
          </p:cNvCxnSpPr>
          <p:nvPr/>
        </p:nvCxnSpPr>
        <p:spPr>
          <a:xfrm flipV="1">
            <a:off x="5704764" y="3753134"/>
            <a:ext cx="1672223" cy="13648"/>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13" name="Choix des pièces">
            <a:extLst>
              <a:ext uri="{FF2B5EF4-FFF2-40B4-BE49-F238E27FC236}">
                <a16:creationId xmlns:a16="http://schemas.microsoft.com/office/drawing/2014/main" xmlns="" id="{2F630D71-8CE5-4F79-9652-E50072B58FA8}"/>
              </a:ext>
            </a:extLst>
          </p:cNvPr>
          <p:cNvSpPr txBox="1"/>
          <p:nvPr/>
        </p:nvSpPr>
        <p:spPr>
          <a:xfrm>
            <a:off x="7376987" y="3486394"/>
            <a:ext cx="482343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Contrôle manuel T° de la pièce</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16" name="Rectangle 15"/>
          <p:cNvSpPr/>
          <p:nvPr/>
        </p:nvSpPr>
        <p:spPr>
          <a:xfrm>
            <a:off x="2947916" y="4544705"/>
            <a:ext cx="3084394" cy="2142698"/>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7" name="Connecteur droit avec flèche 16"/>
          <p:cNvCxnSpPr>
            <a:stCxn id="16" idx="3"/>
            <a:endCxn id="18" idx="1"/>
          </p:cNvCxnSpPr>
          <p:nvPr/>
        </p:nvCxnSpPr>
        <p:spPr>
          <a:xfrm flipV="1">
            <a:off x="6032310" y="5580268"/>
            <a:ext cx="1344677" cy="35786"/>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18" name="Choix des pièces">
            <a:extLst>
              <a:ext uri="{FF2B5EF4-FFF2-40B4-BE49-F238E27FC236}">
                <a16:creationId xmlns:a16="http://schemas.microsoft.com/office/drawing/2014/main" xmlns="" id="{2F630D71-8CE5-4F79-9652-E50072B58FA8}"/>
              </a:ext>
            </a:extLst>
          </p:cNvPr>
          <p:cNvSpPr txBox="1"/>
          <p:nvPr/>
        </p:nvSpPr>
        <p:spPr>
          <a:xfrm>
            <a:off x="7376987" y="5313528"/>
            <a:ext cx="505106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Liste déroulante objets présents</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cxnSp>
        <p:nvCxnSpPr>
          <p:cNvPr id="24" name="Connecteur droit avec flèche 23"/>
          <p:cNvCxnSpPr>
            <a:stCxn id="27" idx="3"/>
            <a:endCxn id="31" idx="1"/>
          </p:cNvCxnSpPr>
          <p:nvPr/>
        </p:nvCxnSpPr>
        <p:spPr>
          <a:xfrm flipV="1">
            <a:off x="6155559" y="7015744"/>
            <a:ext cx="1293568" cy="2526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7" name="Rectangle 26"/>
          <p:cNvSpPr/>
          <p:nvPr/>
        </p:nvSpPr>
        <p:spPr>
          <a:xfrm>
            <a:off x="2838734" y="6674609"/>
            <a:ext cx="3316825" cy="732793"/>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31" name="Choix des pièces">
            <a:extLst>
              <a:ext uri="{FF2B5EF4-FFF2-40B4-BE49-F238E27FC236}">
                <a16:creationId xmlns:a16="http://schemas.microsoft.com/office/drawing/2014/main" xmlns="" id="{4423F8E2-A20B-4DBB-9EF0-17A7EEE49BE8}"/>
              </a:ext>
            </a:extLst>
          </p:cNvPr>
          <p:cNvSpPr txBox="1"/>
          <p:nvPr/>
        </p:nvSpPr>
        <p:spPr>
          <a:xfrm>
            <a:off x="7449127" y="6656671"/>
            <a:ext cx="490679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4000" b="1" dirty="0" smtClean="0">
                <a:solidFill>
                  <a:schemeClr val="accent4"/>
                </a:solidFill>
                <a:effectLst>
                  <a:outerShdw blurRad="38100" dist="38100" dir="2700000" algn="tl">
                    <a:srgbClr val="000000">
                      <a:alpha val="43137"/>
                    </a:srgbClr>
                  </a:outerShdw>
                </a:effectLst>
                <a:latin typeface="Roboto Th" pitchFamily="2" charset="0"/>
                <a:ea typeface="Roboto Th" pitchFamily="2" charset="0"/>
              </a:rPr>
              <a:t>Mode actif de la pièce</a:t>
            </a:r>
            <a:endParaRP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2" name="Rectangle 1"/>
          <p:cNvSpPr/>
          <p:nvPr/>
        </p:nvSpPr>
        <p:spPr>
          <a:xfrm>
            <a:off x="5507182" y="2535382"/>
            <a:ext cx="525128" cy="480773"/>
          </a:xfrm>
          <a:prstGeom prst="rect">
            <a:avLst/>
          </a:prstGeom>
          <a:noFill/>
          <a:ln w="12700" cap="flat">
            <a:solidFill>
              <a:srgbClr val="E1C75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AU"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9" name="Connecteur droit avec flèche 18"/>
          <p:cNvCxnSpPr/>
          <p:nvPr/>
        </p:nvCxnSpPr>
        <p:spPr>
          <a:xfrm>
            <a:off x="6032310" y="2763064"/>
            <a:ext cx="1037230" cy="24775"/>
          </a:xfrm>
          <a:prstGeom prst="straightConnector1">
            <a:avLst/>
          </a:prstGeom>
          <a:ln>
            <a:solidFill>
              <a:srgbClr val="E1C758"/>
            </a:solidFill>
            <a:tailEnd type="triangle"/>
          </a:ln>
        </p:spPr>
        <p:style>
          <a:lnRef idx="2">
            <a:schemeClr val="accent3"/>
          </a:lnRef>
          <a:fillRef idx="0">
            <a:schemeClr val="accent3"/>
          </a:fillRef>
          <a:effectRef idx="1">
            <a:schemeClr val="accent3"/>
          </a:effectRef>
          <a:fontRef idx="minor">
            <a:schemeClr val="tx1"/>
          </a:fontRef>
        </p:style>
      </p:cxnSp>
      <p:sp>
        <p:nvSpPr>
          <p:cNvPr id="20" name="Choix des pièces">
            <a:extLst>
              <a:ext uri="{FF2B5EF4-FFF2-40B4-BE49-F238E27FC236}">
                <a16:creationId xmlns:a16="http://schemas.microsoft.com/office/drawing/2014/main" xmlns="" id="{2F630D71-8CE5-4F79-9652-E50072B58FA8}"/>
              </a:ext>
            </a:extLst>
          </p:cNvPr>
          <p:cNvSpPr txBox="1"/>
          <p:nvPr/>
        </p:nvSpPr>
        <p:spPr>
          <a:xfrm>
            <a:off x="7069540" y="2482676"/>
            <a:ext cx="537326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Accès gestion objets (liste + ajout)</a:t>
            </a:r>
            <a:endParaRP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Tree>
    <p:extLst>
      <p:ext uri="{BB962C8B-B14F-4D97-AF65-F5344CB8AC3E}">
        <p14:creationId xmlns:p14="http://schemas.microsoft.com/office/powerpoint/2010/main" val="42047654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P spid="18" grpId="0" animBg="1"/>
      <p:bldP spid="27" grpId="0" animBg="1"/>
      <p:bldP spid="31" grpId="0" animBg="1"/>
      <p:bldP spid="2"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png" descr="4.png">
            <a:extLst>
              <a:ext uri="{FF2B5EF4-FFF2-40B4-BE49-F238E27FC236}">
                <a16:creationId xmlns:a16="http://schemas.microsoft.com/office/drawing/2014/main" xmlns="" id="{27437F17-1B0F-416A-BFEF-80554C0E1AA8}"/>
              </a:ext>
            </a:extLst>
          </p:cNvPr>
          <p:cNvPicPr>
            <a:picLocks noChangeAspect="1"/>
          </p:cNvPicPr>
          <p:nvPr/>
        </p:nvPicPr>
        <p:blipFill>
          <a:blip r:embed="rId3">
            <a:extLst/>
          </a:blip>
          <a:stretch>
            <a:fillRect/>
          </a:stretch>
        </p:blipFill>
        <p:spPr>
          <a:xfrm>
            <a:off x="2197060" y="1721504"/>
            <a:ext cx="3348419" cy="6838569"/>
          </a:xfrm>
          <a:prstGeom prst="rect">
            <a:avLst/>
          </a:prstGeom>
          <a:ln w="12700">
            <a:miter lim="400000"/>
          </a:ln>
        </p:spPr>
      </p:pic>
      <p:sp>
        <p:nvSpPr>
          <p:cNvPr id="8" name="Choix des pièces">
            <a:extLst>
              <a:ext uri="{FF2B5EF4-FFF2-40B4-BE49-F238E27FC236}">
                <a16:creationId xmlns:a16="http://schemas.microsoft.com/office/drawing/2014/main" xmlns="" id="{89D7360E-BCF6-4560-AF0C-26821DB34264}"/>
              </a:ext>
            </a:extLst>
          </p:cNvPr>
          <p:cNvSpPr txBox="1"/>
          <p:nvPr/>
        </p:nvSpPr>
        <p:spPr>
          <a:xfrm>
            <a:off x="6148917" y="3138229"/>
            <a:ext cx="188032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dirty="0">
                <a:solidFill>
                  <a:srgbClr val="E1C758"/>
                </a:solidFill>
              </a:rPr>
              <a:t>Mode ECO</a:t>
            </a:r>
          </a:p>
        </p:txBody>
      </p:sp>
      <p:sp>
        <p:nvSpPr>
          <p:cNvPr id="9" name="Rectangle 8">
            <a:extLst>
              <a:ext uri="{FF2B5EF4-FFF2-40B4-BE49-F238E27FC236}">
                <a16:creationId xmlns:a16="http://schemas.microsoft.com/office/drawing/2014/main" xmlns="" id="{57875A70-0852-4FA1-BCA0-4E978C625E61}"/>
              </a:ext>
            </a:extLst>
          </p:cNvPr>
          <p:cNvSpPr/>
          <p:nvPr/>
        </p:nvSpPr>
        <p:spPr>
          <a:xfrm>
            <a:off x="2431776" y="3106620"/>
            <a:ext cx="2887333" cy="596699"/>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10" name="Connecteur droit avec flèche 9">
            <a:extLst>
              <a:ext uri="{FF2B5EF4-FFF2-40B4-BE49-F238E27FC236}">
                <a16:creationId xmlns:a16="http://schemas.microsoft.com/office/drawing/2014/main" xmlns="" id="{6B40740C-9BF0-4B59-9033-692B50E2BEEB}"/>
              </a:ext>
            </a:extLst>
          </p:cNvPr>
          <p:cNvCxnSpPr>
            <a:cxnSpLocks/>
            <a:stCxn id="9" idx="3"/>
            <a:endCxn id="8" idx="1"/>
          </p:cNvCxnSpPr>
          <p:nvPr/>
        </p:nvCxnSpPr>
        <p:spPr>
          <a:xfrm flipV="1">
            <a:off x="5319109" y="3404969"/>
            <a:ext cx="829808" cy="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xmlns="" id="{DDD5D1D5-A329-4018-BC7E-C730DC907DFA}"/>
              </a:ext>
            </a:extLst>
          </p:cNvPr>
          <p:cNvSpPr/>
          <p:nvPr/>
        </p:nvSpPr>
        <p:spPr>
          <a:xfrm>
            <a:off x="2588610" y="3938448"/>
            <a:ext cx="2578100" cy="3282772"/>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sp>
        <p:nvSpPr>
          <p:cNvPr id="15" name="Rectangle 14">
            <a:extLst>
              <a:ext uri="{FF2B5EF4-FFF2-40B4-BE49-F238E27FC236}">
                <a16:creationId xmlns:a16="http://schemas.microsoft.com/office/drawing/2014/main" xmlns="" id="{AD233C59-E54D-4801-8192-0EAD8DFD1F71}"/>
              </a:ext>
            </a:extLst>
          </p:cNvPr>
          <p:cNvSpPr/>
          <p:nvPr/>
        </p:nvSpPr>
        <p:spPr>
          <a:xfrm>
            <a:off x="5166710" y="3939919"/>
            <a:ext cx="152399" cy="2474752"/>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16" name="Connecteur droit avec flèche 15">
            <a:extLst>
              <a:ext uri="{FF2B5EF4-FFF2-40B4-BE49-F238E27FC236}">
                <a16:creationId xmlns:a16="http://schemas.microsoft.com/office/drawing/2014/main" xmlns="" id="{D53BED82-2F5D-421F-9393-12E4B9CE7DC9}"/>
              </a:ext>
            </a:extLst>
          </p:cNvPr>
          <p:cNvCxnSpPr>
            <a:cxnSpLocks/>
            <a:stCxn id="15" idx="3"/>
            <a:endCxn id="19" idx="1"/>
          </p:cNvCxnSpPr>
          <p:nvPr/>
        </p:nvCxnSpPr>
        <p:spPr>
          <a:xfrm flipV="1">
            <a:off x="5319109" y="4370554"/>
            <a:ext cx="989306" cy="80674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Choix des pièces">
            <a:extLst>
              <a:ext uri="{FF2B5EF4-FFF2-40B4-BE49-F238E27FC236}">
                <a16:creationId xmlns:a16="http://schemas.microsoft.com/office/drawing/2014/main" xmlns="" id="{732DFC53-B5FC-4250-AAF5-DD311E786F2C}"/>
              </a:ext>
            </a:extLst>
          </p:cNvPr>
          <p:cNvSpPr txBox="1"/>
          <p:nvPr/>
        </p:nvSpPr>
        <p:spPr>
          <a:xfrm>
            <a:off x="6308415" y="4103814"/>
            <a:ext cx="156132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dirty="0">
                <a:solidFill>
                  <a:srgbClr val="E1C758"/>
                </a:solidFill>
              </a:rPr>
              <a:t>ScrollBar</a:t>
            </a:r>
          </a:p>
        </p:txBody>
      </p:sp>
      <p:sp>
        <p:nvSpPr>
          <p:cNvPr id="21" name="Rectangle 20">
            <a:extLst>
              <a:ext uri="{FF2B5EF4-FFF2-40B4-BE49-F238E27FC236}">
                <a16:creationId xmlns:a16="http://schemas.microsoft.com/office/drawing/2014/main" xmlns="" id="{CB4CA488-6361-42B2-A03C-62006F3870C8}"/>
              </a:ext>
            </a:extLst>
          </p:cNvPr>
          <p:cNvSpPr/>
          <p:nvPr/>
        </p:nvSpPr>
        <p:spPr>
          <a:xfrm>
            <a:off x="4099910" y="6522720"/>
            <a:ext cx="914400" cy="698500"/>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22" name="Connecteur droit avec flèche 21">
            <a:extLst>
              <a:ext uri="{FF2B5EF4-FFF2-40B4-BE49-F238E27FC236}">
                <a16:creationId xmlns:a16="http://schemas.microsoft.com/office/drawing/2014/main" xmlns="" id="{E3A438F7-76AA-45A8-A8E6-D8CB2970384C}"/>
              </a:ext>
            </a:extLst>
          </p:cNvPr>
          <p:cNvCxnSpPr>
            <a:cxnSpLocks/>
            <a:stCxn id="14" idx="3"/>
            <a:endCxn id="25" idx="1"/>
          </p:cNvCxnSpPr>
          <p:nvPr/>
        </p:nvCxnSpPr>
        <p:spPr>
          <a:xfrm flipV="1">
            <a:off x="5166710" y="5570894"/>
            <a:ext cx="1372423" cy="8940"/>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Choix des pièces">
            <a:extLst>
              <a:ext uri="{FF2B5EF4-FFF2-40B4-BE49-F238E27FC236}">
                <a16:creationId xmlns:a16="http://schemas.microsoft.com/office/drawing/2014/main" xmlns="" id="{6E772163-ED6C-4A63-870F-251928A87F38}"/>
              </a:ext>
            </a:extLst>
          </p:cNvPr>
          <p:cNvSpPr txBox="1"/>
          <p:nvPr/>
        </p:nvSpPr>
        <p:spPr>
          <a:xfrm>
            <a:off x="6539133" y="5304154"/>
            <a:ext cx="118301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dirty="0" smtClean="0">
                <a:solidFill>
                  <a:srgbClr val="E1C758"/>
                </a:solidFill>
              </a:rPr>
              <a:t>Modes</a:t>
            </a:r>
            <a:endParaRPr lang="fr-FR" sz="2800" dirty="0">
              <a:solidFill>
                <a:srgbClr val="E1C758"/>
              </a:solidFill>
            </a:endParaRPr>
          </a:p>
        </p:txBody>
      </p:sp>
      <p:cxnSp>
        <p:nvCxnSpPr>
          <p:cNvPr id="32" name="Connecteur droit avec flèche 31">
            <a:extLst>
              <a:ext uri="{FF2B5EF4-FFF2-40B4-BE49-F238E27FC236}">
                <a16:creationId xmlns:a16="http://schemas.microsoft.com/office/drawing/2014/main" xmlns="" id="{6721E4EE-E1E6-4BCB-A35B-D18237C49F82}"/>
              </a:ext>
            </a:extLst>
          </p:cNvPr>
          <p:cNvCxnSpPr>
            <a:cxnSpLocks/>
            <a:stCxn id="21" idx="3"/>
            <a:endCxn id="34" idx="1"/>
          </p:cNvCxnSpPr>
          <p:nvPr/>
        </p:nvCxnSpPr>
        <p:spPr>
          <a:xfrm flipV="1">
            <a:off x="5014310" y="6729669"/>
            <a:ext cx="1092929" cy="14230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Choix des pièces">
            <a:extLst>
              <a:ext uri="{FF2B5EF4-FFF2-40B4-BE49-F238E27FC236}">
                <a16:creationId xmlns:a16="http://schemas.microsoft.com/office/drawing/2014/main" xmlns="" id="{BB4CA96D-B39B-42F0-8DBE-818816481EEE}"/>
              </a:ext>
            </a:extLst>
          </p:cNvPr>
          <p:cNvSpPr txBox="1"/>
          <p:nvPr/>
        </p:nvSpPr>
        <p:spPr>
          <a:xfrm>
            <a:off x="6107239" y="6462929"/>
            <a:ext cx="192200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dirty="0">
                <a:solidFill>
                  <a:srgbClr val="E1C758"/>
                </a:solidFill>
              </a:rPr>
              <a:t>Ajout mode</a:t>
            </a:r>
          </a:p>
        </p:txBody>
      </p:sp>
      <p:sp>
        <p:nvSpPr>
          <p:cNvPr id="2" name="Rectangle 1">
            <a:extLst>
              <a:ext uri="{FF2B5EF4-FFF2-40B4-BE49-F238E27FC236}">
                <a16:creationId xmlns:a16="http://schemas.microsoft.com/office/drawing/2014/main" xmlns="" id="{7201C8F5-FB70-4CDE-AA78-77567E81B36E}"/>
              </a:ext>
            </a:extLst>
          </p:cNvPr>
          <p:cNvSpPr/>
          <p:nvPr/>
        </p:nvSpPr>
        <p:spPr>
          <a:xfrm>
            <a:off x="2412537" y="2562688"/>
            <a:ext cx="2946400" cy="5156200"/>
          </a:xfrm>
          <a:prstGeom prst="rect">
            <a:avLst/>
          </a:prstGeom>
          <a:solidFill>
            <a:schemeClr val="bg2">
              <a:lumMod val="50000"/>
              <a:alpha val="9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pic>
        <p:nvPicPr>
          <p:cNvPr id="7" name="8.png" descr="8.png">
            <a:extLst>
              <a:ext uri="{FF2B5EF4-FFF2-40B4-BE49-F238E27FC236}">
                <a16:creationId xmlns:a16="http://schemas.microsoft.com/office/drawing/2014/main" xmlns="" id="{459DB3E6-7246-4744-B65A-E39EB8199312}"/>
              </a:ext>
            </a:extLst>
          </p:cNvPr>
          <p:cNvPicPr>
            <a:picLocks noChangeAspect="1"/>
          </p:cNvPicPr>
          <p:nvPr/>
        </p:nvPicPr>
        <p:blipFill>
          <a:blip r:embed="rId4">
            <a:extLst/>
          </a:blip>
          <a:stretch>
            <a:fillRect/>
          </a:stretch>
        </p:blipFill>
        <p:spPr>
          <a:xfrm>
            <a:off x="4733731" y="1740056"/>
            <a:ext cx="3348419" cy="6838569"/>
          </a:xfrm>
          <a:prstGeom prst="rect">
            <a:avLst/>
          </a:prstGeom>
          <a:ln w="12700">
            <a:miter lim="400000"/>
          </a:ln>
        </p:spPr>
      </p:pic>
      <p:sp>
        <p:nvSpPr>
          <p:cNvPr id="40" name="Choix des pièces">
            <a:extLst>
              <a:ext uri="{FF2B5EF4-FFF2-40B4-BE49-F238E27FC236}">
                <a16:creationId xmlns:a16="http://schemas.microsoft.com/office/drawing/2014/main" xmlns="" id="{2A62DB89-0C88-4DC3-A8A1-FEF1038338F1}"/>
              </a:ext>
            </a:extLst>
          </p:cNvPr>
          <p:cNvSpPr txBox="1"/>
          <p:nvPr/>
        </p:nvSpPr>
        <p:spPr>
          <a:xfrm>
            <a:off x="8773323" y="2882951"/>
            <a:ext cx="172162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Ajout nom</a:t>
            </a:r>
          </a:p>
        </p:txBody>
      </p:sp>
      <p:sp>
        <p:nvSpPr>
          <p:cNvPr id="41" name="Rectangle 40">
            <a:extLst>
              <a:ext uri="{FF2B5EF4-FFF2-40B4-BE49-F238E27FC236}">
                <a16:creationId xmlns:a16="http://schemas.microsoft.com/office/drawing/2014/main" xmlns="" id="{F9FE8E64-31CC-4AB2-99E5-939EA25F2068}"/>
              </a:ext>
            </a:extLst>
          </p:cNvPr>
          <p:cNvSpPr/>
          <p:nvPr/>
        </p:nvSpPr>
        <p:spPr>
          <a:xfrm>
            <a:off x="5107465" y="3026370"/>
            <a:ext cx="2635402" cy="497266"/>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42" name="Connecteur droit avec flèche 41">
            <a:extLst>
              <a:ext uri="{FF2B5EF4-FFF2-40B4-BE49-F238E27FC236}">
                <a16:creationId xmlns:a16="http://schemas.microsoft.com/office/drawing/2014/main" xmlns="" id="{3B962CEA-7AF9-4E39-9B33-4C444A54237B}"/>
              </a:ext>
            </a:extLst>
          </p:cNvPr>
          <p:cNvCxnSpPr>
            <a:cxnSpLocks/>
            <a:stCxn id="41" idx="3"/>
            <a:endCxn id="40" idx="1"/>
          </p:cNvCxnSpPr>
          <p:nvPr/>
        </p:nvCxnSpPr>
        <p:spPr>
          <a:xfrm flipV="1">
            <a:off x="7742867" y="3149691"/>
            <a:ext cx="1030456" cy="125312"/>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Choix des pièces">
            <a:extLst>
              <a:ext uri="{FF2B5EF4-FFF2-40B4-BE49-F238E27FC236}">
                <a16:creationId xmlns:a16="http://schemas.microsoft.com/office/drawing/2014/main" xmlns="" id="{918F1F19-BAAF-41EB-8C9D-672E3E4AFFA3}"/>
              </a:ext>
            </a:extLst>
          </p:cNvPr>
          <p:cNvSpPr txBox="1"/>
          <p:nvPr/>
        </p:nvSpPr>
        <p:spPr>
          <a:xfrm>
            <a:off x="8707356" y="3985171"/>
            <a:ext cx="3164329"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Réglage luminosité</a:t>
            </a:r>
          </a:p>
        </p:txBody>
      </p:sp>
      <p:sp>
        <p:nvSpPr>
          <p:cNvPr id="48" name="Rectangle 47">
            <a:extLst>
              <a:ext uri="{FF2B5EF4-FFF2-40B4-BE49-F238E27FC236}">
                <a16:creationId xmlns:a16="http://schemas.microsoft.com/office/drawing/2014/main" xmlns="" id="{673DA2F3-454C-49A4-A339-D724516782ED}"/>
              </a:ext>
            </a:extLst>
          </p:cNvPr>
          <p:cNvSpPr/>
          <p:nvPr/>
        </p:nvSpPr>
        <p:spPr>
          <a:xfrm>
            <a:off x="5358937" y="3719968"/>
            <a:ext cx="2133888" cy="1223522"/>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49" name="Connecteur droit avec flèche 48">
            <a:extLst>
              <a:ext uri="{FF2B5EF4-FFF2-40B4-BE49-F238E27FC236}">
                <a16:creationId xmlns:a16="http://schemas.microsoft.com/office/drawing/2014/main" xmlns="" id="{87AA0FA7-0FD7-4D10-909D-6765B8829AC8}"/>
              </a:ext>
            </a:extLst>
          </p:cNvPr>
          <p:cNvCxnSpPr>
            <a:cxnSpLocks/>
            <a:stCxn id="48" idx="3"/>
            <a:endCxn id="47" idx="1"/>
          </p:cNvCxnSpPr>
          <p:nvPr/>
        </p:nvCxnSpPr>
        <p:spPr>
          <a:xfrm flipV="1">
            <a:off x="7492825" y="4251911"/>
            <a:ext cx="1214531" cy="79818"/>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Choix des pièces">
            <a:extLst>
              <a:ext uri="{FF2B5EF4-FFF2-40B4-BE49-F238E27FC236}">
                <a16:creationId xmlns:a16="http://schemas.microsoft.com/office/drawing/2014/main" xmlns="" id="{B2983888-25B4-4097-AF74-9E0D17CF34F3}"/>
              </a:ext>
            </a:extLst>
          </p:cNvPr>
          <p:cNvSpPr txBox="1"/>
          <p:nvPr/>
        </p:nvSpPr>
        <p:spPr>
          <a:xfrm>
            <a:off x="8674355" y="4851038"/>
            <a:ext cx="285437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Réglage couleur</a:t>
            </a:r>
          </a:p>
        </p:txBody>
      </p:sp>
      <p:sp>
        <p:nvSpPr>
          <p:cNvPr id="56" name="Rectangle 55">
            <a:extLst>
              <a:ext uri="{FF2B5EF4-FFF2-40B4-BE49-F238E27FC236}">
                <a16:creationId xmlns:a16="http://schemas.microsoft.com/office/drawing/2014/main" xmlns="" id="{E8F40AD3-C57C-4B6A-9151-F2BCC1773275}"/>
              </a:ext>
            </a:extLst>
          </p:cNvPr>
          <p:cNvSpPr/>
          <p:nvPr/>
        </p:nvSpPr>
        <p:spPr>
          <a:xfrm>
            <a:off x="5086435" y="5010111"/>
            <a:ext cx="2605631" cy="500116"/>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57" name="Connecteur droit avec flèche 56">
            <a:extLst>
              <a:ext uri="{FF2B5EF4-FFF2-40B4-BE49-F238E27FC236}">
                <a16:creationId xmlns:a16="http://schemas.microsoft.com/office/drawing/2014/main" xmlns="" id="{F409C5F5-4C92-4A25-BA9D-B780E72F6929}"/>
              </a:ext>
            </a:extLst>
          </p:cNvPr>
          <p:cNvCxnSpPr>
            <a:cxnSpLocks/>
            <a:stCxn id="56" idx="3"/>
            <a:endCxn id="55" idx="1"/>
          </p:cNvCxnSpPr>
          <p:nvPr/>
        </p:nvCxnSpPr>
        <p:spPr>
          <a:xfrm flipV="1">
            <a:off x="7692066" y="5117778"/>
            <a:ext cx="982289" cy="14239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Choix des pièces">
            <a:extLst>
              <a:ext uri="{FF2B5EF4-FFF2-40B4-BE49-F238E27FC236}">
                <a16:creationId xmlns:a16="http://schemas.microsoft.com/office/drawing/2014/main" xmlns="" id="{9D436245-B2D0-432E-B75E-640F2BB158B6}"/>
              </a:ext>
            </a:extLst>
          </p:cNvPr>
          <p:cNvSpPr txBox="1"/>
          <p:nvPr/>
        </p:nvSpPr>
        <p:spPr>
          <a:xfrm>
            <a:off x="8707356" y="5778231"/>
            <a:ext cx="348492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Réglage température</a:t>
            </a:r>
          </a:p>
        </p:txBody>
      </p:sp>
      <p:sp>
        <p:nvSpPr>
          <p:cNvPr id="64" name="Rectangle 63">
            <a:extLst>
              <a:ext uri="{FF2B5EF4-FFF2-40B4-BE49-F238E27FC236}">
                <a16:creationId xmlns:a16="http://schemas.microsoft.com/office/drawing/2014/main" xmlns="" id="{9B736175-3692-4C1C-B1E5-9F8A3F1D1B07}"/>
              </a:ext>
            </a:extLst>
          </p:cNvPr>
          <p:cNvSpPr/>
          <p:nvPr/>
        </p:nvSpPr>
        <p:spPr>
          <a:xfrm>
            <a:off x="5545478" y="5707485"/>
            <a:ext cx="1624611" cy="1484013"/>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65" name="Connecteur droit avec flèche 64">
            <a:extLst>
              <a:ext uri="{FF2B5EF4-FFF2-40B4-BE49-F238E27FC236}">
                <a16:creationId xmlns:a16="http://schemas.microsoft.com/office/drawing/2014/main" xmlns="" id="{B77A5F19-E43D-4F1A-843B-1F1F94D234D5}"/>
              </a:ext>
            </a:extLst>
          </p:cNvPr>
          <p:cNvCxnSpPr>
            <a:cxnSpLocks/>
            <a:stCxn id="64" idx="3"/>
            <a:endCxn id="63" idx="1"/>
          </p:cNvCxnSpPr>
          <p:nvPr/>
        </p:nvCxnSpPr>
        <p:spPr>
          <a:xfrm flipV="1">
            <a:off x="7170089" y="6044971"/>
            <a:ext cx="1537267" cy="40452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2" name="Choix des pièces">
            <a:extLst>
              <a:ext uri="{FF2B5EF4-FFF2-40B4-BE49-F238E27FC236}">
                <a16:creationId xmlns:a16="http://schemas.microsoft.com/office/drawing/2014/main" xmlns="" id="{192DFF38-ABEF-433C-8119-C2643AA1B509}"/>
              </a:ext>
            </a:extLst>
          </p:cNvPr>
          <p:cNvSpPr txBox="1"/>
          <p:nvPr/>
        </p:nvSpPr>
        <p:spPr>
          <a:xfrm>
            <a:off x="8773323" y="6732239"/>
            <a:ext cx="286296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rPr>
              <a:t>Bouton </a:t>
            </a:r>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validation</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73" name="Rectangle 72">
            <a:extLst>
              <a:ext uri="{FF2B5EF4-FFF2-40B4-BE49-F238E27FC236}">
                <a16:creationId xmlns:a16="http://schemas.microsoft.com/office/drawing/2014/main" xmlns="" id="{100B83F4-074B-41AB-A097-B9FFCB0B6B83}"/>
              </a:ext>
            </a:extLst>
          </p:cNvPr>
          <p:cNvSpPr/>
          <p:nvPr/>
        </p:nvSpPr>
        <p:spPr>
          <a:xfrm>
            <a:off x="7241416" y="6704962"/>
            <a:ext cx="543970" cy="464923"/>
          </a:xfrm>
          <a:prstGeom prst="rect">
            <a:avLst/>
          </a:prstGeom>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cxnSp>
        <p:nvCxnSpPr>
          <p:cNvPr id="74" name="Connecteur droit avec flèche 73">
            <a:extLst>
              <a:ext uri="{FF2B5EF4-FFF2-40B4-BE49-F238E27FC236}">
                <a16:creationId xmlns:a16="http://schemas.microsoft.com/office/drawing/2014/main" xmlns="" id="{219BEDF6-B140-4923-A235-75AEAFD298A8}"/>
              </a:ext>
            </a:extLst>
          </p:cNvPr>
          <p:cNvCxnSpPr>
            <a:cxnSpLocks/>
            <a:stCxn id="73" idx="3"/>
            <a:endCxn id="72" idx="1"/>
          </p:cNvCxnSpPr>
          <p:nvPr/>
        </p:nvCxnSpPr>
        <p:spPr>
          <a:xfrm>
            <a:off x="7785386" y="6937424"/>
            <a:ext cx="987937" cy="61555"/>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home"/>
          <p:cNvSpPr txBox="1">
            <a:spLocks/>
          </p:cNvSpPr>
          <p:nvPr/>
        </p:nvSpPr>
        <p:spPr>
          <a:xfrm>
            <a:off x="522850" y="400268"/>
            <a:ext cx="7911466"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mode</a:t>
            </a:r>
            <a:endParaRPr lang="fr-FR" b="1" dirty="0">
              <a:latin typeface="Migrena_Grotesque" panose="00000600000000000000" pitchFamily="50" charset="0"/>
            </a:endParaRPr>
          </a:p>
        </p:txBody>
      </p:sp>
    </p:spTree>
    <p:extLst>
      <p:ext uri="{BB962C8B-B14F-4D97-AF65-F5344CB8AC3E}">
        <p14:creationId xmlns:p14="http://schemas.microsoft.com/office/powerpoint/2010/main" val="27787948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par>
                                <p:cTn id="41" presetID="2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barn(inVertical)">
                                      <p:cBhvr>
                                        <p:cTn id="58" dur="500"/>
                                        <p:tgtEl>
                                          <p:spTgt spid="41"/>
                                        </p:tgtEl>
                                      </p:cBhvr>
                                    </p:animEffect>
                                  </p:childTnLst>
                                </p:cTn>
                              </p:par>
                              <p:par>
                                <p:cTn id="59" presetID="22" presetClass="entr" presetSubtype="4"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barn(inVertical)">
                                      <p:cBhvr>
                                        <p:cTn id="69" dur="500"/>
                                        <p:tgtEl>
                                          <p:spTgt spid="48"/>
                                        </p:tgtEl>
                                      </p:cBhvr>
                                    </p:animEffect>
                                  </p:childTnLst>
                                </p:cTn>
                              </p:par>
                              <p:par>
                                <p:cTn id="70" presetID="22" presetClass="entr" presetSubtype="4"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down)">
                                      <p:cBhvr>
                                        <p:cTn id="72" dur="500"/>
                                        <p:tgtEl>
                                          <p:spTgt spid="4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barn(inVertical)">
                                      <p:cBhvr>
                                        <p:cTn id="80" dur="500"/>
                                        <p:tgtEl>
                                          <p:spTgt spid="56"/>
                                        </p:tgtEl>
                                      </p:cBhvr>
                                    </p:animEffect>
                                  </p:childTnLst>
                                </p:cTn>
                              </p:par>
                              <p:par>
                                <p:cTn id="81" presetID="22" presetClass="entr" presetSubtype="4"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wipe(down)">
                                      <p:cBhvr>
                                        <p:cTn id="83" dur="500"/>
                                        <p:tgtEl>
                                          <p:spTgt spid="5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barn(inVertical)">
                                      <p:cBhvr>
                                        <p:cTn id="91" dur="500"/>
                                        <p:tgtEl>
                                          <p:spTgt spid="64"/>
                                        </p:tgtEl>
                                      </p:cBhvr>
                                    </p:animEffect>
                                  </p:childTnLst>
                                </p:cTn>
                              </p:par>
                              <p:par>
                                <p:cTn id="92" presetID="22" presetClass="entr" presetSubtype="4"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wipe(down)">
                                      <p:cBhvr>
                                        <p:cTn id="94" dur="500"/>
                                        <p:tgtEl>
                                          <p:spTgt spid="6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barn(inVertical)">
                                      <p:cBhvr>
                                        <p:cTn id="102" dur="500"/>
                                        <p:tgtEl>
                                          <p:spTgt spid="73"/>
                                        </p:tgtEl>
                                      </p:cBhvr>
                                    </p:animEffect>
                                  </p:childTnLst>
                                </p:cTn>
                              </p:par>
                              <p:par>
                                <p:cTn id="103" presetID="22" presetClass="entr" presetSubtype="4" fill="hold" nodeType="withEffect">
                                  <p:stCondLst>
                                    <p:cond delay="0"/>
                                  </p:stCondLst>
                                  <p:childTnLst>
                                    <p:set>
                                      <p:cBhvr>
                                        <p:cTn id="104" dur="1" fill="hold">
                                          <p:stCondLst>
                                            <p:cond delay="0"/>
                                          </p:stCondLst>
                                        </p:cTn>
                                        <p:tgtEl>
                                          <p:spTgt spid="74"/>
                                        </p:tgtEl>
                                        <p:attrNameLst>
                                          <p:attrName>style.visibility</p:attrName>
                                        </p:attrNameLst>
                                      </p:cBhvr>
                                      <p:to>
                                        <p:strVal val="visible"/>
                                      </p:to>
                                    </p:set>
                                    <p:animEffect transition="in" filter="wipe(down)">
                                      <p:cBhvr>
                                        <p:cTn id="105" dur="500"/>
                                        <p:tgtEl>
                                          <p:spTgt spid="7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fade">
                                      <p:cBhvr>
                                        <p:cTn id="10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19" grpId="0" animBg="1"/>
      <p:bldP spid="21" grpId="0" animBg="1"/>
      <p:bldP spid="25" grpId="0" animBg="1"/>
      <p:bldP spid="34" grpId="0" animBg="1"/>
      <p:bldP spid="2" grpId="0" animBg="1"/>
      <p:bldP spid="40" grpId="0" animBg="1"/>
      <p:bldP spid="41" grpId="0" animBg="1"/>
      <p:bldP spid="47" grpId="0" animBg="1"/>
      <p:bldP spid="48" grpId="0" animBg="1"/>
      <p:bldP spid="55" grpId="0" animBg="1"/>
      <p:bldP spid="56" grpId="0" animBg="1"/>
      <p:bldP spid="63" grpId="0" animBg="1"/>
      <p:bldP spid="64" grpId="0"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png" descr="4.png">
            <a:extLst>
              <a:ext uri="{FF2B5EF4-FFF2-40B4-BE49-F238E27FC236}">
                <a16:creationId xmlns:a16="http://schemas.microsoft.com/office/drawing/2014/main" xmlns="" id="{27437F17-1B0F-416A-BFEF-80554C0E1AA8}"/>
              </a:ext>
            </a:extLst>
          </p:cNvPr>
          <p:cNvPicPr>
            <a:picLocks noChangeAspect="1"/>
          </p:cNvPicPr>
          <p:nvPr/>
        </p:nvPicPr>
        <p:blipFill>
          <a:blip r:embed="rId3">
            <a:extLst/>
          </a:blip>
          <a:stretch>
            <a:fillRect/>
          </a:stretch>
        </p:blipFill>
        <p:spPr>
          <a:xfrm>
            <a:off x="2197060" y="1721504"/>
            <a:ext cx="3348419" cy="6838569"/>
          </a:xfrm>
          <a:prstGeom prst="rect">
            <a:avLst/>
          </a:prstGeom>
          <a:ln w="12700">
            <a:miter lim="400000"/>
          </a:ln>
        </p:spPr>
      </p:pic>
      <p:sp>
        <p:nvSpPr>
          <p:cNvPr id="9" name="Rectangle 8">
            <a:extLst>
              <a:ext uri="{FF2B5EF4-FFF2-40B4-BE49-F238E27FC236}">
                <a16:creationId xmlns:a16="http://schemas.microsoft.com/office/drawing/2014/main" xmlns="" id="{57875A70-0852-4FA1-BCA0-4E978C625E61}"/>
              </a:ext>
            </a:extLst>
          </p:cNvPr>
          <p:cNvSpPr/>
          <p:nvPr/>
        </p:nvSpPr>
        <p:spPr>
          <a:xfrm>
            <a:off x="2431776" y="3106620"/>
            <a:ext cx="2887333" cy="59669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dirty="0">
              <a:ln>
                <a:noFill/>
              </a:ln>
              <a:solidFill>
                <a:srgbClr val="DEDEDE"/>
              </a:solidFill>
              <a:effectLst/>
              <a:uFillTx/>
              <a:latin typeface="Helvetica Neue"/>
              <a:ea typeface="Helvetica Neue"/>
              <a:cs typeface="Helvetica Neue"/>
              <a:sym typeface="Helvetica Neue"/>
            </a:endParaRPr>
          </a:p>
        </p:txBody>
      </p:sp>
      <p:pic>
        <p:nvPicPr>
          <p:cNvPr id="35" name="6.png" descr="6.png">
            <a:extLst>
              <a:ext uri="{FF2B5EF4-FFF2-40B4-BE49-F238E27FC236}">
                <a16:creationId xmlns:a16="http://schemas.microsoft.com/office/drawing/2014/main" xmlns="" id="{56BF1848-0739-4BD6-8CFF-EE8CB03CE50D}"/>
              </a:ext>
            </a:extLst>
          </p:cNvPr>
          <p:cNvPicPr>
            <a:picLocks noChangeAspect="1"/>
          </p:cNvPicPr>
          <p:nvPr/>
        </p:nvPicPr>
        <p:blipFill>
          <a:blip r:embed="rId4">
            <a:extLst/>
          </a:blip>
          <a:stretch>
            <a:fillRect/>
          </a:stretch>
        </p:blipFill>
        <p:spPr>
          <a:xfrm>
            <a:off x="5780195" y="363065"/>
            <a:ext cx="4420436" cy="9027979"/>
          </a:xfrm>
          <a:prstGeom prst="rect">
            <a:avLst/>
          </a:prstGeom>
          <a:ln w="12700">
            <a:miter lim="400000"/>
          </a:ln>
        </p:spPr>
      </p:pic>
      <p:cxnSp>
        <p:nvCxnSpPr>
          <p:cNvPr id="10" name="Connecteur droit avec flèche 9">
            <a:extLst>
              <a:ext uri="{FF2B5EF4-FFF2-40B4-BE49-F238E27FC236}">
                <a16:creationId xmlns:a16="http://schemas.microsoft.com/office/drawing/2014/main" xmlns="" id="{6B40740C-9BF0-4B59-9033-692B50E2BEEB}"/>
              </a:ext>
            </a:extLst>
          </p:cNvPr>
          <p:cNvCxnSpPr>
            <a:cxnSpLocks/>
            <a:stCxn id="9" idx="3"/>
          </p:cNvCxnSpPr>
          <p:nvPr/>
        </p:nvCxnSpPr>
        <p:spPr>
          <a:xfrm>
            <a:off x="5319109" y="3404970"/>
            <a:ext cx="1340998" cy="9623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9" name="home"/>
          <p:cNvSpPr txBox="1">
            <a:spLocks/>
          </p:cNvSpPr>
          <p:nvPr/>
        </p:nvSpPr>
        <p:spPr>
          <a:xfrm>
            <a:off x="522850" y="400268"/>
            <a:ext cx="7911466"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mode</a:t>
            </a:r>
            <a:endParaRPr lang="fr-FR" b="1" dirty="0">
              <a:latin typeface="Migrena_Grotesque" panose="00000600000000000000" pitchFamily="50" charset="0"/>
            </a:endParaRPr>
          </a:p>
        </p:txBody>
      </p:sp>
    </p:spTree>
    <p:extLst>
      <p:ext uri="{BB962C8B-B14F-4D97-AF65-F5344CB8AC3E}">
        <p14:creationId xmlns:p14="http://schemas.microsoft.com/office/powerpoint/2010/main" val="3573617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Gestion pièce</a:t>
            </a:r>
            <a:endParaRPr lang="fr-FR" sz="4700" b="1" dirty="0">
              <a:latin typeface="Roboto Th" pitchFamily="2" charset="0"/>
              <a:ea typeface="Roboto Th" pitchFamily="2"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358" y="1636878"/>
            <a:ext cx="3600450" cy="7353300"/>
          </a:xfrm>
          <a:prstGeom prst="rect">
            <a:avLst/>
          </a:prstGeom>
        </p:spPr>
      </p:pic>
      <p:sp>
        <p:nvSpPr>
          <p:cNvPr id="7" name="home"/>
          <p:cNvSpPr txBox="1">
            <a:spLocks/>
          </p:cNvSpPr>
          <p:nvPr/>
        </p:nvSpPr>
        <p:spPr>
          <a:xfrm>
            <a:off x="7635608"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Salle de bain</a:t>
            </a:r>
            <a:endParaRPr lang="fr-FR" sz="4800" b="1" dirty="0">
              <a:latin typeface="Roboto Th" pitchFamily="2" charset="0"/>
              <a:ea typeface="Roboto Th" pitchFamily="2" charset="0"/>
            </a:endParaRPr>
          </a:p>
        </p:txBody>
      </p:sp>
      <p:sp>
        <p:nvSpPr>
          <p:cNvPr id="9" name="Ellipse 8"/>
          <p:cNvSpPr/>
          <p:nvPr/>
        </p:nvSpPr>
        <p:spPr>
          <a:xfrm>
            <a:off x="7161505" y="833777"/>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2" name="Rectangle 1"/>
          <p:cNvSpPr/>
          <p:nvPr/>
        </p:nvSpPr>
        <p:spPr>
          <a:xfrm>
            <a:off x="3016155" y="5568287"/>
            <a:ext cx="2879678" cy="395785"/>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9" name="Connecteur droit avec flèche 18"/>
          <p:cNvCxnSpPr>
            <a:stCxn id="2" idx="3"/>
            <a:endCxn id="20" idx="1"/>
          </p:cNvCxnSpPr>
          <p:nvPr/>
        </p:nvCxnSpPr>
        <p:spPr>
          <a:xfrm>
            <a:off x="5895833" y="5766180"/>
            <a:ext cx="1044301" cy="76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Choix des pièces">
            <a:extLst>
              <a:ext uri="{FF2B5EF4-FFF2-40B4-BE49-F238E27FC236}">
                <a16:creationId xmlns:a16="http://schemas.microsoft.com/office/drawing/2014/main" xmlns="" id="{4423F8E2-A20B-4DBB-9EF0-17A7EEE49BE8}"/>
              </a:ext>
            </a:extLst>
          </p:cNvPr>
          <p:cNvSpPr txBox="1"/>
          <p:nvPr/>
        </p:nvSpPr>
        <p:spPr>
          <a:xfrm>
            <a:off x="6940134" y="5414725"/>
            <a:ext cx="3009084"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4000" b="1" dirty="0" smtClean="0">
                <a:solidFill>
                  <a:schemeClr val="accent4"/>
                </a:solidFill>
                <a:effectLst>
                  <a:outerShdw blurRad="38100" dist="38100" dir="2700000" algn="tl">
                    <a:srgbClr val="000000">
                      <a:alpha val="43137"/>
                    </a:srgbClr>
                  </a:outerShdw>
                </a:effectLst>
                <a:latin typeface="Roboto Th" pitchFamily="2" charset="0"/>
                <a:ea typeface="Roboto Th" pitchFamily="2" charset="0"/>
              </a:rPr>
              <a:t>Accès objet </a:t>
            </a:r>
            <a:endParaRP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endParaRPr>
          </a:p>
        </p:txBody>
      </p:sp>
    </p:spTree>
    <p:extLst>
      <p:ext uri="{BB962C8B-B14F-4D97-AF65-F5344CB8AC3E}">
        <p14:creationId xmlns:p14="http://schemas.microsoft.com/office/powerpoint/2010/main" val="33478255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306" y="1650529"/>
            <a:ext cx="3600450" cy="7353300"/>
          </a:xfrm>
          <a:prstGeom prst="rect">
            <a:avLst/>
          </a:prstGeom>
        </p:spPr>
      </p:pic>
      <p:sp>
        <p:nvSpPr>
          <p:cNvPr id="4" name="home"/>
          <p:cNvSpPr txBox="1">
            <a:spLocks/>
          </p:cNvSpPr>
          <p:nvPr/>
        </p:nvSpPr>
        <p:spPr>
          <a:xfrm>
            <a:off x="522850" y="400268"/>
            <a:ext cx="7911466"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Gestion objet </a:t>
            </a:r>
            <a:endParaRPr lang="fr-FR" b="1" dirty="0">
              <a:latin typeface="Migrena_Grotesque" panose="00000600000000000000" pitchFamily="50" charset="0"/>
            </a:endParaRPr>
          </a:p>
        </p:txBody>
      </p:sp>
      <p:sp>
        <p:nvSpPr>
          <p:cNvPr id="5" name="home"/>
          <p:cNvSpPr txBox="1">
            <a:spLocks/>
          </p:cNvSpPr>
          <p:nvPr/>
        </p:nvSpPr>
        <p:spPr>
          <a:xfrm>
            <a:off x="7635608"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Ampoule n°1</a:t>
            </a:r>
            <a:endParaRPr lang="fr-FR" sz="4800" b="1" dirty="0">
              <a:latin typeface="Roboto Th" pitchFamily="2" charset="0"/>
              <a:ea typeface="Roboto Th" pitchFamily="2" charset="0"/>
            </a:endParaRPr>
          </a:p>
        </p:txBody>
      </p:sp>
      <p:sp>
        <p:nvSpPr>
          <p:cNvPr id="6" name="Ellipse 5"/>
          <p:cNvSpPr/>
          <p:nvPr/>
        </p:nvSpPr>
        <p:spPr>
          <a:xfrm>
            <a:off x="7297985" y="861073"/>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7" name="Rectangle 6"/>
          <p:cNvSpPr/>
          <p:nvPr/>
        </p:nvSpPr>
        <p:spPr>
          <a:xfrm>
            <a:off x="2975212" y="3002507"/>
            <a:ext cx="2947916" cy="55955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8" name="Choix des pièces">
            <a:extLst>
              <a:ext uri="{FF2B5EF4-FFF2-40B4-BE49-F238E27FC236}">
                <a16:creationId xmlns:a16="http://schemas.microsoft.com/office/drawing/2014/main" xmlns="" id="{2A62DB89-0C88-4DC3-A8A1-FEF1038338F1}"/>
              </a:ext>
            </a:extLst>
          </p:cNvPr>
          <p:cNvSpPr txBox="1"/>
          <p:nvPr/>
        </p:nvSpPr>
        <p:spPr>
          <a:xfrm>
            <a:off x="7970293" y="3114799"/>
            <a:ext cx="424320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Information état de l’objet</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cxnSp>
        <p:nvCxnSpPr>
          <p:cNvPr id="9" name="Connecteur droit avec flèche 8">
            <a:extLst>
              <a:ext uri="{FF2B5EF4-FFF2-40B4-BE49-F238E27FC236}">
                <a16:creationId xmlns:a16="http://schemas.microsoft.com/office/drawing/2014/main" xmlns="" id="{3B962CEA-7AF9-4E39-9B33-4C444A54237B}"/>
              </a:ext>
            </a:extLst>
          </p:cNvPr>
          <p:cNvCxnSpPr>
            <a:cxnSpLocks/>
            <a:stCxn id="7" idx="3"/>
            <a:endCxn id="8" idx="1"/>
          </p:cNvCxnSpPr>
          <p:nvPr/>
        </p:nvCxnSpPr>
        <p:spPr>
          <a:xfrm>
            <a:off x="5923128" y="3282287"/>
            <a:ext cx="2047165" cy="99252"/>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Rectangle 15"/>
          <p:cNvSpPr/>
          <p:nvPr/>
        </p:nvSpPr>
        <p:spPr>
          <a:xfrm>
            <a:off x="5104263" y="2552131"/>
            <a:ext cx="928047" cy="41564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7" name="Connecteur droit avec flèche 16">
            <a:extLst>
              <a:ext uri="{FF2B5EF4-FFF2-40B4-BE49-F238E27FC236}">
                <a16:creationId xmlns:a16="http://schemas.microsoft.com/office/drawing/2014/main" xmlns="" id="{3B962CEA-7AF9-4E39-9B33-4C444A54237B}"/>
              </a:ext>
            </a:extLst>
          </p:cNvPr>
          <p:cNvCxnSpPr>
            <a:cxnSpLocks/>
            <a:stCxn id="16" idx="3"/>
          </p:cNvCxnSpPr>
          <p:nvPr/>
        </p:nvCxnSpPr>
        <p:spPr>
          <a:xfrm flipV="1">
            <a:off x="6032310" y="2748808"/>
            <a:ext cx="1937983" cy="11147"/>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Choix des pièces">
            <a:extLst>
              <a:ext uri="{FF2B5EF4-FFF2-40B4-BE49-F238E27FC236}">
                <a16:creationId xmlns:a16="http://schemas.microsoft.com/office/drawing/2014/main" xmlns="" id="{2A62DB89-0C88-4DC3-A8A1-FEF1038338F1}"/>
              </a:ext>
            </a:extLst>
          </p:cNvPr>
          <p:cNvSpPr txBox="1"/>
          <p:nvPr/>
        </p:nvSpPr>
        <p:spPr>
          <a:xfrm>
            <a:off x="7970293" y="2421260"/>
            <a:ext cx="333005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Référence de l’objet</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22" name="Rectangle 21"/>
          <p:cNvSpPr/>
          <p:nvPr/>
        </p:nvSpPr>
        <p:spPr>
          <a:xfrm>
            <a:off x="2975212" y="3562066"/>
            <a:ext cx="3002507" cy="161043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23" name="Connecteur droit avec flèche 22">
            <a:extLst>
              <a:ext uri="{FF2B5EF4-FFF2-40B4-BE49-F238E27FC236}">
                <a16:creationId xmlns:a16="http://schemas.microsoft.com/office/drawing/2014/main" xmlns="" id="{3B962CEA-7AF9-4E39-9B33-4C444A54237B}"/>
              </a:ext>
            </a:extLst>
          </p:cNvPr>
          <p:cNvCxnSpPr>
            <a:cxnSpLocks/>
            <a:stCxn id="22" idx="3"/>
          </p:cNvCxnSpPr>
          <p:nvPr/>
        </p:nvCxnSpPr>
        <p:spPr>
          <a:xfrm flipV="1">
            <a:off x="5977719" y="4367283"/>
            <a:ext cx="1992574" cy="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Choix des pièces">
            <a:extLst>
              <a:ext uri="{FF2B5EF4-FFF2-40B4-BE49-F238E27FC236}">
                <a16:creationId xmlns:a16="http://schemas.microsoft.com/office/drawing/2014/main" xmlns="" id="{2A62DB89-0C88-4DC3-A8A1-FEF1038338F1}"/>
              </a:ext>
            </a:extLst>
          </p:cNvPr>
          <p:cNvSpPr txBox="1"/>
          <p:nvPr/>
        </p:nvSpPr>
        <p:spPr>
          <a:xfrm>
            <a:off x="7970293" y="4051248"/>
            <a:ext cx="2811438"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Consommation </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27" name="Rectangle 26"/>
          <p:cNvSpPr/>
          <p:nvPr/>
        </p:nvSpPr>
        <p:spPr>
          <a:xfrm>
            <a:off x="2975212" y="5172501"/>
            <a:ext cx="3002507" cy="238835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28" name="Connecteur droit avec flèche 27">
            <a:extLst>
              <a:ext uri="{FF2B5EF4-FFF2-40B4-BE49-F238E27FC236}">
                <a16:creationId xmlns:a16="http://schemas.microsoft.com/office/drawing/2014/main" xmlns="" id="{3B962CEA-7AF9-4E39-9B33-4C444A54237B}"/>
              </a:ext>
            </a:extLst>
          </p:cNvPr>
          <p:cNvCxnSpPr>
            <a:cxnSpLocks/>
          </p:cNvCxnSpPr>
          <p:nvPr/>
        </p:nvCxnSpPr>
        <p:spPr>
          <a:xfrm flipV="1">
            <a:off x="5977719" y="6293753"/>
            <a:ext cx="1992574" cy="1"/>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Choix des pièces">
            <a:extLst>
              <a:ext uri="{FF2B5EF4-FFF2-40B4-BE49-F238E27FC236}">
                <a16:creationId xmlns:a16="http://schemas.microsoft.com/office/drawing/2014/main" xmlns="" id="{2A62DB89-0C88-4DC3-A8A1-FEF1038338F1}"/>
              </a:ext>
            </a:extLst>
          </p:cNvPr>
          <p:cNvSpPr txBox="1"/>
          <p:nvPr/>
        </p:nvSpPr>
        <p:spPr>
          <a:xfrm>
            <a:off x="7970293" y="5977718"/>
            <a:ext cx="457200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Contrôle manuel sur l’objet  </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Tree>
    <p:extLst>
      <p:ext uri="{BB962C8B-B14F-4D97-AF65-F5344CB8AC3E}">
        <p14:creationId xmlns:p14="http://schemas.microsoft.com/office/powerpoint/2010/main" val="26023659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P spid="20" grpId="0" animBg="1"/>
      <p:bldP spid="22" grpId="0" animBg="1"/>
      <p:bldP spid="26" grpId="0" animBg="1"/>
      <p:bldP spid="27"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err="1" smtClean="0">
                <a:latin typeface="Migrena_Grotesque" panose="00000600000000000000" pitchFamily="50" charset="0"/>
              </a:rPr>
              <a:t>Mockups</a:t>
            </a:r>
            <a:endParaRPr lang="fr-FR" sz="4700" b="1" dirty="0">
              <a:latin typeface="Roboto Th" pitchFamily="2" charset="0"/>
              <a:ea typeface="Roboto Th" pitchFamily="2" charset="0"/>
            </a:endParaRPr>
          </a:p>
        </p:txBody>
      </p:sp>
      <p:sp>
        <p:nvSpPr>
          <p:cNvPr id="10" name="home"/>
          <p:cNvSpPr txBox="1">
            <a:spLocks/>
          </p:cNvSpPr>
          <p:nvPr/>
        </p:nvSpPr>
        <p:spPr>
          <a:xfrm>
            <a:off x="4210482"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Site web</a:t>
            </a:r>
            <a:endParaRPr lang="fr-FR" sz="4800" b="1" dirty="0">
              <a:latin typeface="Roboto Th" pitchFamily="2" charset="0"/>
              <a:ea typeface="Roboto Th" pitchFamily="2"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199" y="3985708"/>
            <a:ext cx="5940276" cy="4968469"/>
          </a:xfrm>
          <a:prstGeom prst="rect">
            <a:avLst/>
          </a:prstGeom>
          <a:effectLst>
            <a:outerShdw blurRad="50800" dist="38100" dir="2700000" algn="tl" rotWithShape="0">
              <a:prstClr val="black">
                <a:alpha val="40000"/>
              </a:prstClr>
            </a:outerShdw>
          </a:effectLst>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225" y="1782311"/>
            <a:ext cx="5911514" cy="4944413"/>
          </a:xfrm>
          <a:prstGeom prst="rect">
            <a:avLst/>
          </a:prstGeom>
          <a:effectLst>
            <a:outerShdw blurRad="50800" dist="38100" dir="2700000" algn="tl" rotWithShape="0">
              <a:prstClr val="black">
                <a:alpha val="40000"/>
              </a:prstClr>
            </a:outerShdw>
          </a:effectLst>
        </p:spPr>
      </p:pic>
      <p:sp>
        <p:nvSpPr>
          <p:cNvPr id="7" name="Ellipse 6"/>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58160168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me"/>
          <p:cNvSpPr txBox="1">
            <a:spLocks noGrp="1"/>
          </p:cNvSpPr>
          <p:nvPr>
            <p:ph type="title"/>
          </p:nvPr>
        </p:nvSpPr>
        <p:spPr>
          <a:xfrm>
            <a:off x="522850" y="400268"/>
            <a:ext cx="3638039" cy="1057247"/>
          </a:xfrm>
          <a:prstGeom prst="rect">
            <a:avLst/>
          </a:prstGeom>
        </p:spPr>
        <p:txBody>
          <a:bodyPr/>
          <a:lstStyle>
            <a:lvl1pPr defTabSz="560831">
              <a:defRPr sz="6240"/>
            </a:lvl1pPr>
          </a:lstStyle>
          <a:p>
            <a:r>
              <a:rPr lang="fr-FR" b="1" dirty="0" smtClean="0">
                <a:latin typeface="Migrena_Grotesque" panose="00000600000000000000" pitchFamily="50" charset="0"/>
              </a:rPr>
              <a:t>Accueil</a:t>
            </a:r>
            <a:endParaRPr b="1" dirty="0">
              <a:latin typeface="Migrena_Grotesque" panose="00000600000000000000" pitchFamily="50"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1242" y="400268"/>
            <a:ext cx="3152521" cy="90072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9638483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Une agence pour le web"/>
          <p:cNvSpPr txBox="1"/>
          <p:nvPr/>
        </p:nvSpPr>
        <p:spPr>
          <a:xfrm>
            <a:off x="3095991" y="5599894"/>
            <a:ext cx="6599600"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a:spcBef>
                <a:spcPts val="3200"/>
              </a:spcBef>
              <a:defRPr>
                <a:solidFill>
                  <a:srgbClr val="E0E0E0"/>
                </a:solidFill>
                <a:latin typeface="Helvetica Neue"/>
                <a:ea typeface="Helvetica Neue"/>
                <a:cs typeface="Helvetica Neue"/>
                <a:sym typeface="Helvetica Neue"/>
              </a:defRPr>
            </a:lvl1pPr>
          </a:lstStyle>
          <a:p>
            <a:pPr algn="ctr"/>
            <a:r>
              <a:rPr dirty="0">
                <a:latin typeface="Roboto Th" pitchFamily="2" charset="0"/>
                <a:ea typeface="Roboto Th" pitchFamily="2" charset="0"/>
              </a:rPr>
              <a:t>Une agence pour le web</a:t>
            </a:r>
          </a:p>
        </p:txBody>
      </p:sp>
      <p:sp>
        <p:nvSpPr>
          <p:cNvPr id="175" name="Quatre créateurs blbiblbu"/>
          <p:cNvSpPr txBox="1"/>
          <p:nvPr/>
        </p:nvSpPr>
        <p:spPr>
          <a:xfrm>
            <a:off x="815853" y="6475388"/>
            <a:ext cx="1115987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spcBef>
                <a:spcPts val="3200"/>
              </a:spcBef>
              <a:defRPr>
                <a:solidFill>
                  <a:srgbClr val="E0E0E0"/>
                </a:solidFill>
                <a:latin typeface="Helvetica Neue"/>
                <a:ea typeface="Helvetica Neue"/>
                <a:cs typeface="Helvetica Neue"/>
                <a:sym typeface="Helvetica Neue"/>
              </a:defRPr>
            </a:lvl1pPr>
          </a:lstStyle>
          <a:p>
            <a:pPr algn="ctr"/>
            <a:r>
              <a:rPr dirty="0" err="1">
                <a:latin typeface="Roboto Th" pitchFamily="2" charset="0"/>
                <a:ea typeface="Roboto Th" pitchFamily="2" charset="0"/>
              </a:rPr>
              <a:t>Quatre</a:t>
            </a:r>
            <a:r>
              <a:rPr dirty="0">
                <a:latin typeface="Roboto Th" pitchFamily="2" charset="0"/>
                <a:ea typeface="Roboto Th" pitchFamily="2" charset="0"/>
              </a:rPr>
              <a:t> </a:t>
            </a:r>
            <a:r>
              <a:rPr dirty="0" err="1" smtClean="0">
                <a:latin typeface="Roboto Th" pitchFamily="2" charset="0"/>
                <a:ea typeface="Roboto Th" pitchFamily="2" charset="0"/>
              </a:rPr>
              <a:t>créateurs</a:t>
            </a:r>
            <a:r>
              <a:rPr lang="fr-FR" dirty="0" smtClean="0">
                <a:latin typeface="Roboto Th" pitchFamily="2" charset="0"/>
                <a:ea typeface="Roboto Th" pitchFamily="2" charset="0"/>
              </a:rPr>
              <a:t>…</a:t>
            </a:r>
            <a:endParaRPr dirty="0">
              <a:latin typeface="Roboto Th" pitchFamily="2" charset="0"/>
              <a:ea typeface="Roboto Th" pitchFamily="2"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153" y="835590"/>
            <a:ext cx="4015276" cy="3888810"/>
          </a:xfrm>
          <a:prstGeom prst="rect">
            <a:avLst/>
          </a:prstGeom>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a:off x="3316968" y="3086100"/>
            <a:ext cx="1124440" cy="4188657"/>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916448"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Menu &amp; Slide</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22848" y="1374936"/>
            <a:ext cx="2794121" cy="1711164"/>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43" name="Connecteur droit 42"/>
          <p:cNvCxnSpPr/>
          <p:nvPr/>
        </p:nvCxnSpPr>
        <p:spPr>
          <a:xfrm>
            <a:off x="3316967" y="1374936"/>
            <a:ext cx="1124441" cy="967070"/>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pic>
        <p:nvPicPr>
          <p:cNvPr id="19" name="Image 18"/>
          <p:cNvPicPr>
            <a:picLocks noChangeAspect="1"/>
          </p:cNvPicPr>
          <p:nvPr/>
        </p:nvPicPr>
        <p:blipFill rotWithShape="1">
          <a:blip r:embed="rId4" cstate="print">
            <a:extLst>
              <a:ext uri="{28A0092B-C50C-407E-A947-70E740481C1C}">
                <a14:useLocalDpi xmlns:a14="http://schemas.microsoft.com/office/drawing/2010/main" val="0"/>
              </a:ext>
            </a:extLst>
          </a:blip>
          <a:srcRect b="1369"/>
          <a:stretch/>
        </p:blipFill>
        <p:spPr>
          <a:xfrm>
            <a:off x="4441408" y="2334986"/>
            <a:ext cx="8069099" cy="4939773"/>
          </a:xfrm>
          <a:prstGeom prst="rect">
            <a:avLst/>
          </a:prstGeom>
        </p:spPr>
      </p:pic>
      <p:sp>
        <p:nvSpPr>
          <p:cNvPr id="49" name="Rectangle 48"/>
          <p:cNvSpPr/>
          <p:nvPr/>
        </p:nvSpPr>
        <p:spPr>
          <a:xfrm>
            <a:off x="4441408" y="2342008"/>
            <a:ext cx="8069099" cy="4932749"/>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17" name="Ellipse 16"/>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4894212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a:off x="3316966" y="4588329"/>
            <a:ext cx="832514" cy="2430786"/>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149480" y="501227"/>
            <a:ext cx="9179062"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rubriques importantes</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22848" y="3086099"/>
            <a:ext cx="2794118" cy="1502230"/>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nvGrpSpPr>
          <p:cNvPr id="14" name="Groupe 13"/>
          <p:cNvGrpSpPr/>
          <p:nvPr/>
        </p:nvGrpSpPr>
        <p:grpSpPr>
          <a:xfrm>
            <a:off x="4149481" y="2157543"/>
            <a:ext cx="8423519" cy="4861572"/>
            <a:chOff x="4935700" y="1565577"/>
            <a:chExt cx="7006091" cy="4043514"/>
          </a:xfrm>
        </p:grpSpPr>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701" y="1565577"/>
              <a:ext cx="7006090" cy="4043514"/>
            </a:xfrm>
            <a:prstGeom prst="rect">
              <a:avLst/>
            </a:prstGeom>
          </p:spPr>
        </p:pic>
        <p:sp>
          <p:nvSpPr>
            <p:cNvPr id="35" name="Rectangle 34"/>
            <p:cNvSpPr/>
            <p:nvPr/>
          </p:nvSpPr>
          <p:spPr>
            <a:xfrm>
              <a:off x="4935700" y="1565577"/>
              <a:ext cx="7006091" cy="40435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cxnSp>
        <p:nvCxnSpPr>
          <p:cNvPr id="43" name="Connecteur droit 42"/>
          <p:cNvCxnSpPr/>
          <p:nvPr/>
        </p:nvCxnSpPr>
        <p:spPr>
          <a:xfrm flipV="1">
            <a:off x="3316967" y="2157543"/>
            <a:ext cx="832513" cy="966978"/>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2" name="Ellipse 11"/>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900767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a:off x="3329915" y="6130945"/>
            <a:ext cx="796415" cy="639845"/>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126330" y="501227"/>
            <a:ext cx="847764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Slide top des ventes</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35798" y="4602305"/>
            <a:ext cx="2781168" cy="1528638"/>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nvGrpSpPr>
          <p:cNvPr id="16" name="Groupe 15"/>
          <p:cNvGrpSpPr/>
          <p:nvPr/>
        </p:nvGrpSpPr>
        <p:grpSpPr>
          <a:xfrm>
            <a:off x="4126332" y="2420960"/>
            <a:ext cx="8401331" cy="4362690"/>
            <a:chOff x="4935700" y="1768253"/>
            <a:chExt cx="7006091" cy="3638162"/>
          </a:xfrm>
        </p:grpSpPr>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701" y="1768253"/>
              <a:ext cx="7006090" cy="3638162"/>
            </a:xfrm>
            <a:prstGeom prst="rect">
              <a:avLst/>
            </a:prstGeom>
          </p:spPr>
        </p:pic>
        <p:sp>
          <p:nvSpPr>
            <p:cNvPr id="35" name="Rectangle 34"/>
            <p:cNvSpPr/>
            <p:nvPr/>
          </p:nvSpPr>
          <p:spPr>
            <a:xfrm>
              <a:off x="4935700" y="1768253"/>
              <a:ext cx="7006091" cy="362743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cxnSp>
        <p:nvCxnSpPr>
          <p:cNvPr id="43" name="Connecteur droit 42"/>
          <p:cNvCxnSpPr/>
          <p:nvPr/>
        </p:nvCxnSpPr>
        <p:spPr>
          <a:xfrm flipV="1">
            <a:off x="3316966" y="2437272"/>
            <a:ext cx="809364" cy="2165036"/>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2" name="Ellipse 11"/>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1288785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flipV="1">
            <a:off x="3329912" y="5147953"/>
            <a:ext cx="486354" cy="1399803"/>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045058" y="525374"/>
            <a:ext cx="9270547"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Social network &amp; infos</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35797" y="6130943"/>
            <a:ext cx="2794115" cy="416813"/>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nvGrpSpPr>
          <p:cNvPr id="18" name="Groupe 17"/>
          <p:cNvGrpSpPr/>
          <p:nvPr/>
        </p:nvGrpSpPr>
        <p:grpSpPr>
          <a:xfrm>
            <a:off x="3803323" y="3979864"/>
            <a:ext cx="8793135" cy="1168089"/>
            <a:chOff x="4263792" y="2996877"/>
            <a:chExt cx="7677999" cy="1019953"/>
          </a:xfrm>
        </p:grpSpPr>
        <p:pic>
          <p:nvPicPr>
            <p:cNvPr id="19" name="Image 18"/>
            <p:cNvPicPr>
              <a:picLocks noChangeAspect="1"/>
            </p:cNvPicPr>
            <p:nvPr/>
          </p:nvPicPr>
          <p:blipFill rotWithShape="1">
            <a:blip r:embed="rId4">
              <a:extLst>
                <a:ext uri="{28A0092B-C50C-407E-A947-70E740481C1C}">
                  <a14:useLocalDpi xmlns:a14="http://schemas.microsoft.com/office/drawing/2010/main" val="0"/>
                </a:ext>
              </a:extLst>
            </a:blip>
            <a:srcRect b="6072"/>
            <a:stretch/>
          </p:blipFill>
          <p:spPr>
            <a:xfrm>
              <a:off x="4263792" y="2996878"/>
              <a:ext cx="7677999" cy="1019952"/>
            </a:xfrm>
            <a:prstGeom prst="rect">
              <a:avLst/>
            </a:prstGeom>
          </p:spPr>
        </p:pic>
        <p:sp>
          <p:nvSpPr>
            <p:cNvPr id="35" name="Rectangle 34"/>
            <p:cNvSpPr/>
            <p:nvPr/>
          </p:nvSpPr>
          <p:spPr>
            <a:xfrm>
              <a:off x="4263792" y="2996877"/>
              <a:ext cx="7677999" cy="101995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cxnSp>
        <p:nvCxnSpPr>
          <p:cNvPr id="43" name="Connecteur droit 42"/>
          <p:cNvCxnSpPr/>
          <p:nvPr/>
        </p:nvCxnSpPr>
        <p:spPr>
          <a:xfrm flipV="1">
            <a:off x="3316969" y="4016830"/>
            <a:ext cx="486354" cy="2114114"/>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2" name="Ellipse 11"/>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4106104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flipV="1">
            <a:off x="3304017" y="7401532"/>
            <a:ext cx="479225" cy="666907"/>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369227" y="506255"/>
            <a:ext cx="477477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actualités</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22849" y="6529076"/>
            <a:ext cx="2781168" cy="1528638"/>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nvGrpSpPr>
          <p:cNvPr id="12" name="Groupe 11"/>
          <p:cNvGrpSpPr/>
          <p:nvPr/>
        </p:nvGrpSpPr>
        <p:grpSpPr>
          <a:xfrm>
            <a:off x="3796194" y="2537723"/>
            <a:ext cx="8786234" cy="4867043"/>
            <a:chOff x="4935698" y="1429980"/>
            <a:chExt cx="7159104" cy="3965711"/>
          </a:xfrm>
        </p:grpSpPr>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698" y="1429980"/>
              <a:ext cx="7159104" cy="3963076"/>
            </a:xfrm>
            <a:prstGeom prst="rect">
              <a:avLst/>
            </a:prstGeom>
          </p:spPr>
        </p:pic>
        <p:sp>
          <p:nvSpPr>
            <p:cNvPr id="35" name="Rectangle 34"/>
            <p:cNvSpPr/>
            <p:nvPr/>
          </p:nvSpPr>
          <p:spPr>
            <a:xfrm>
              <a:off x="4935700" y="1429980"/>
              <a:ext cx="7159102" cy="396571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grpSp>
      <p:cxnSp>
        <p:nvCxnSpPr>
          <p:cNvPr id="43" name="Connecteur droit 42"/>
          <p:cNvCxnSpPr/>
          <p:nvPr/>
        </p:nvCxnSpPr>
        <p:spPr>
          <a:xfrm flipV="1">
            <a:off x="3304014" y="2537723"/>
            <a:ext cx="492180" cy="3991354"/>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3" name="Ellipse 12"/>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7711175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Connecteur droit 41"/>
          <p:cNvCxnSpPr/>
          <p:nvPr/>
        </p:nvCxnSpPr>
        <p:spPr>
          <a:xfrm flipV="1">
            <a:off x="3304012" y="7006150"/>
            <a:ext cx="492182" cy="2357075"/>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Accueil</a:t>
            </a:r>
            <a:endParaRPr lang="fr-FR" sz="4700" b="1" dirty="0">
              <a:latin typeface="Roboto Th" pitchFamily="2" charset="0"/>
              <a:ea typeface="Roboto Th" pitchFamily="2" charset="0"/>
            </a:endParaRPr>
          </a:p>
        </p:txBody>
      </p:sp>
      <p:sp>
        <p:nvSpPr>
          <p:cNvPr id="4" name="home"/>
          <p:cNvSpPr txBox="1">
            <a:spLocks/>
          </p:cNvSpPr>
          <p:nvPr/>
        </p:nvSpPr>
        <p:spPr>
          <a:xfrm>
            <a:off x="4143784" y="501227"/>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err="1" smtClean="0">
                <a:latin typeface="Roboto Th" pitchFamily="2" charset="0"/>
                <a:ea typeface="Roboto Th" pitchFamily="2" charset="0"/>
              </a:rPr>
              <a:t>Footer</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35801" y="8068439"/>
            <a:ext cx="2768213" cy="1294786"/>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pic>
        <p:nvPicPr>
          <p:cNvPr id="19" name="Image 18"/>
          <p:cNvPicPr>
            <a:picLocks noChangeAspect="1"/>
          </p:cNvPicPr>
          <p:nvPr/>
        </p:nvPicPr>
        <p:blipFill rotWithShape="1">
          <a:blip r:embed="rId4">
            <a:extLst>
              <a:ext uri="{28A0092B-C50C-407E-A947-70E740481C1C}">
                <a14:useLocalDpi xmlns:a14="http://schemas.microsoft.com/office/drawing/2010/main" val="0"/>
              </a:ext>
            </a:extLst>
          </a:blip>
          <a:srcRect t="1751"/>
          <a:stretch/>
        </p:blipFill>
        <p:spPr>
          <a:xfrm>
            <a:off x="3796194" y="3004456"/>
            <a:ext cx="8786234" cy="4001693"/>
          </a:xfrm>
          <a:prstGeom prst="rect">
            <a:avLst/>
          </a:prstGeom>
        </p:spPr>
      </p:pic>
      <p:sp>
        <p:nvSpPr>
          <p:cNvPr id="35" name="Rectangle 34"/>
          <p:cNvSpPr/>
          <p:nvPr/>
        </p:nvSpPr>
        <p:spPr>
          <a:xfrm>
            <a:off x="3796196" y="3004456"/>
            <a:ext cx="8786232" cy="400169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43" name="Connecteur droit 42"/>
          <p:cNvCxnSpPr/>
          <p:nvPr/>
        </p:nvCxnSpPr>
        <p:spPr>
          <a:xfrm flipV="1">
            <a:off x="3304014" y="3004456"/>
            <a:ext cx="492180" cy="5063982"/>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1" name="Ellipse 10"/>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78757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me"/>
          <p:cNvSpPr txBox="1">
            <a:spLocks noGrp="1"/>
          </p:cNvSpPr>
          <p:nvPr>
            <p:ph type="title"/>
          </p:nvPr>
        </p:nvSpPr>
        <p:spPr>
          <a:xfrm>
            <a:off x="522850" y="400268"/>
            <a:ext cx="3638039" cy="1057247"/>
          </a:xfrm>
          <a:prstGeom prst="rect">
            <a:avLst/>
          </a:prstGeom>
        </p:spPr>
        <p:txBody>
          <a:bodyPr>
            <a:normAutofit fontScale="90000"/>
          </a:bodyPr>
          <a:lstStyle>
            <a:lvl1pPr defTabSz="560831">
              <a:defRPr sz="6240"/>
            </a:lvl1pPr>
          </a:lstStyle>
          <a:p>
            <a:r>
              <a:rPr lang="fr-FR" b="1" dirty="0" smtClean="0">
                <a:latin typeface="Migrena_Grotesque" panose="00000600000000000000" pitchFamily="50" charset="0"/>
              </a:rPr>
              <a:t>Produits</a:t>
            </a:r>
            <a:endParaRPr b="1" dirty="0">
              <a:latin typeface="Migrena_Grotesque" panose="00000600000000000000" pitchFamily="50"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1242" y="400268"/>
            <a:ext cx="3152521" cy="90072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632469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t="3304" b="91174"/>
          <a:stretch/>
        </p:blipFill>
        <p:spPr>
          <a:xfrm>
            <a:off x="3672349" y="3619814"/>
            <a:ext cx="8910079" cy="1405883"/>
          </a:xfrm>
          <a:prstGeom prst="rect">
            <a:avLst/>
          </a:prstGeom>
        </p:spPr>
      </p:pic>
      <p:cxnSp>
        <p:nvCxnSpPr>
          <p:cNvPr id="42" name="Connecteur droit 41"/>
          <p:cNvCxnSpPr/>
          <p:nvPr/>
        </p:nvCxnSpPr>
        <p:spPr>
          <a:xfrm>
            <a:off x="3316969" y="2090057"/>
            <a:ext cx="355380" cy="2935640"/>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Produits</a:t>
            </a:r>
            <a:endParaRPr lang="fr-FR" sz="4700" b="1" dirty="0">
              <a:latin typeface="Roboto Th" pitchFamily="2" charset="0"/>
              <a:ea typeface="Roboto Th" pitchFamily="2" charset="0"/>
            </a:endParaRPr>
          </a:p>
        </p:txBody>
      </p:sp>
      <p:sp>
        <p:nvSpPr>
          <p:cNvPr id="4" name="home"/>
          <p:cNvSpPr txBox="1">
            <a:spLocks/>
          </p:cNvSpPr>
          <p:nvPr/>
        </p:nvSpPr>
        <p:spPr>
          <a:xfrm>
            <a:off x="5289225" y="553904"/>
            <a:ext cx="6830450"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Présentation gamme </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22849" y="1618373"/>
            <a:ext cx="2794120" cy="471684"/>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35" name="Rectangle 34"/>
          <p:cNvSpPr/>
          <p:nvPr/>
        </p:nvSpPr>
        <p:spPr>
          <a:xfrm>
            <a:off x="3672349" y="3619814"/>
            <a:ext cx="8910079" cy="140588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43" name="Connecteur droit 42"/>
          <p:cNvCxnSpPr/>
          <p:nvPr/>
        </p:nvCxnSpPr>
        <p:spPr>
          <a:xfrm>
            <a:off x="3316969" y="1618373"/>
            <a:ext cx="355380" cy="2001441"/>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2" name="Ellipse 11"/>
          <p:cNvSpPr/>
          <p:nvPr/>
        </p:nvSpPr>
        <p:spPr>
          <a:xfrm>
            <a:off x="4803180" y="88645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839078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773" y="2721321"/>
            <a:ext cx="9062148" cy="4608751"/>
          </a:xfrm>
          <a:prstGeom prst="rect">
            <a:avLst/>
          </a:prstGeom>
        </p:spPr>
      </p:pic>
      <p:cxnSp>
        <p:nvCxnSpPr>
          <p:cNvPr id="42" name="Connecteur droit 41"/>
          <p:cNvCxnSpPr/>
          <p:nvPr/>
        </p:nvCxnSpPr>
        <p:spPr>
          <a:xfrm>
            <a:off x="3316969" y="3619813"/>
            <a:ext cx="229804" cy="3710259"/>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Produits</a:t>
            </a:r>
            <a:endParaRPr lang="fr-FR" sz="4700" b="1" dirty="0">
              <a:latin typeface="Roboto Th" pitchFamily="2" charset="0"/>
              <a:ea typeface="Roboto Th" pitchFamily="2" charset="0"/>
            </a:endParaRPr>
          </a:p>
        </p:txBody>
      </p:sp>
      <p:sp>
        <p:nvSpPr>
          <p:cNvPr id="4" name="home"/>
          <p:cNvSpPr txBox="1">
            <a:spLocks/>
          </p:cNvSpPr>
          <p:nvPr/>
        </p:nvSpPr>
        <p:spPr>
          <a:xfrm>
            <a:off x="4942243" y="553464"/>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Catalogue</a:t>
            </a:r>
            <a:endParaRPr lang="fr-FR" sz="4800" b="1" dirty="0">
              <a:latin typeface="Roboto Th" pitchFamily="2" charset="0"/>
              <a:ea typeface="Roboto Th" pitchFamily="2" charset="0"/>
            </a:endParaRPr>
          </a:p>
        </p:txBody>
      </p: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849" y="1380025"/>
            <a:ext cx="2794120" cy="7983200"/>
          </a:xfrm>
          <a:prstGeom prst="rect">
            <a:avLst/>
          </a:prstGeom>
        </p:spPr>
      </p:pic>
      <p:sp>
        <p:nvSpPr>
          <p:cNvPr id="7" name="Rectangle 6"/>
          <p:cNvSpPr/>
          <p:nvPr/>
        </p:nvSpPr>
        <p:spPr>
          <a:xfrm>
            <a:off x="522849" y="2090056"/>
            <a:ext cx="2794120" cy="1529757"/>
          </a:xfrm>
          <a:prstGeom prst="rect">
            <a:avLst/>
          </a:prstGeom>
          <a:noFill/>
          <a:ln w="38100" cap="flat" cmpd="sng" algn="ctr">
            <a:solidFill>
              <a:schemeClr val="accent3"/>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35" name="Rectangle 34"/>
          <p:cNvSpPr/>
          <p:nvPr/>
        </p:nvSpPr>
        <p:spPr>
          <a:xfrm>
            <a:off x="3546773" y="2721322"/>
            <a:ext cx="9062148" cy="460875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43" name="Connecteur droit 42"/>
          <p:cNvCxnSpPr/>
          <p:nvPr/>
        </p:nvCxnSpPr>
        <p:spPr>
          <a:xfrm>
            <a:off x="3316969" y="2090056"/>
            <a:ext cx="229804" cy="631265"/>
          </a:xfrm>
          <a:prstGeom prst="line">
            <a:avLst/>
          </a:prstGeom>
          <a:noFill/>
          <a:ln w="25400" cap="flat">
            <a:solidFill>
              <a:srgbClr val="E1C758"/>
            </a:solidFill>
            <a:prstDash val="solid"/>
            <a:miter lim="400000"/>
          </a:ln>
          <a:effectLst/>
          <a:sp3d/>
        </p:spPr>
        <p:style>
          <a:lnRef idx="0">
            <a:scrgbClr r="0" g="0" b="0"/>
          </a:lnRef>
          <a:fillRef idx="0">
            <a:scrgbClr r="0" g="0" b="0"/>
          </a:fillRef>
          <a:effectRef idx="0">
            <a:scrgbClr r="0" g="0" b="0"/>
          </a:effectRef>
          <a:fontRef idx="none"/>
        </p:style>
      </p:cxnSp>
      <p:sp>
        <p:nvSpPr>
          <p:cNvPr id="16" name="Rectangle 15"/>
          <p:cNvSpPr/>
          <p:nvPr/>
        </p:nvSpPr>
        <p:spPr>
          <a:xfrm>
            <a:off x="6408040" y="3771706"/>
            <a:ext cx="2115474" cy="297199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7" name="Connecteur droit avec flèche 16"/>
          <p:cNvCxnSpPr>
            <a:stCxn id="16" idx="2"/>
            <a:endCxn id="18" idx="0"/>
          </p:cNvCxnSpPr>
          <p:nvPr/>
        </p:nvCxnSpPr>
        <p:spPr>
          <a:xfrm>
            <a:off x="7465777" y="6743700"/>
            <a:ext cx="0" cy="8103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Choix des pièces">
            <a:extLst>
              <a:ext uri="{FF2B5EF4-FFF2-40B4-BE49-F238E27FC236}">
                <a16:creationId xmlns:a16="http://schemas.microsoft.com/office/drawing/2014/main" xmlns="" id="{4423F8E2-A20B-4DBB-9EF0-17A7EEE49BE8}"/>
              </a:ext>
            </a:extLst>
          </p:cNvPr>
          <p:cNvSpPr txBox="1"/>
          <p:nvPr/>
        </p:nvSpPr>
        <p:spPr>
          <a:xfrm>
            <a:off x="5961235" y="7554088"/>
            <a:ext cx="3009084"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fr-FR" sz="4000" b="1" dirty="0" smtClean="0">
                <a:solidFill>
                  <a:schemeClr val="accent4"/>
                </a:solidFill>
                <a:effectLst>
                  <a:outerShdw blurRad="38100" dist="38100" dir="2700000" algn="tl">
                    <a:srgbClr val="000000">
                      <a:alpha val="43137"/>
                    </a:srgbClr>
                  </a:outerShdw>
                </a:effectLst>
                <a:latin typeface="Roboto Th" pitchFamily="2" charset="0"/>
                <a:ea typeface="Roboto Th" pitchFamily="2" charset="0"/>
              </a:rPr>
              <a:t>Clic pour description article</a:t>
            </a:r>
            <a:endParaRPr sz="4000" b="1" dirty="0">
              <a:solidFill>
                <a:schemeClr val="accent4"/>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14" name="Ellipse 13"/>
          <p:cNvSpPr/>
          <p:nvPr/>
        </p:nvSpPr>
        <p:spPr>
          <a:xfrm>
            <a:off x="4803180" y="88645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
        <p:nvSpPr>
          <p:cNvPr id="15" name="Rectangle 14"/>
          <p:cNvSpPr/>
          <p:nvPr/>
        </p:nvSpPr>
        <p:spPr>
          <a:xfrm>
            <a:off x="3546773" y="2721320"/>
            <a:ext cx="9062148" cy="4608752"/>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341202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16" grpId="0" animBg="1"/>
      <p:bldP spid="18"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867" y="1658081"/>
            <a:ext cx="6375203" cy="18214866"/>
          </a:xfrm>
          <a:prstGeom prst="rect">
            <a:avLst/>
          </a:prstGeom>
        </p:spPr>
      </p:pic>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Produits</a:t>
            </a:r>
            <a:endParaRPr lang="fr-FR" sz="4700" b="1" dirty="0">
              <a:latin typeface="Roboto Th" pitchFamily="2" charset="0"/>
              <a:ea typeface="Roboto Th" pitchFamily="2" charset="0"/>
            </a:endParaRPr>
          </a:p>
        </p:txBody>
      </p:sp>
      <p:sp>
        <p:nvSpPr>
          <p:cNvPr id="4" name="home"/>
          <p:cNvSpPr txBox="1">
            <a:spLocks/>
          </p:cNvSpPr>
          <p:nvPr/>
        </p:nvSpPr>
        <p:spPr>
          <a:xfrm>
            <a:off x="4830645" y="518176"/>
            <a:ext cx="7566564"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Description Article</a:t>
            </a:r>
            <a:endParaRPr lang="fr-FR" sz="4800" b="1" dirty="0">
              <a:latin typeface="Roboto Th" pitchFamily="2" charset="0"/>
              <a:ea typeface="Roboto Th" pitchFamily="2" charset="0"/>
            </a:endParaRPr>
          </a:p>
        </p:txBody>
      </p:sp>
      <p:sp>
        <p:nvSpPr>
          <p:cNvPr id="15" name="Rectangle 14"/>
          <p:cNvSpPr/>
          <p:nvPr/>
        </p:nvSpPr>
        <p:spPr>
          <a:xfrm>
            <a:off x="1093815" y="2406843"/>
            <a:ext cx="5404758" cy="45719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19" name="Connecteur droit avec flèche 18">
            <a:extLst>
              <a:ext uri="{FF2B5EF4-FFF2-40B4-BE49-F238E27FC236}">
                <a16:creationId xmlns:a16="http://schemas.microsoft.com/office/drawing/2014/main" xmlns="" id="{3B962CEA-7AF9-4E39-9B33-4C444A54237B}"/>
              </a:ext>
            </a:extLst>
          </p:cNvPr>
          <p:cNvCxnSpPr>
            <a:cxnSpLocks/>
            <a:stCxn id="15" idx="3"/>
            <a:endCxn id="20" idx="1"/>
          </p:cNvCxnSpPr>
          <p:nvPr/>
        </p:nvCxnSpPr>
        <p:spPr>
          <a:xfrm flipV="1">
            <a:off x="6498573" y="2626831"/>
            <a:ext cx="2088958" cy="8612"/>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Choix des pièces">
            <a:extLst>
              <a:ext uri="{FF2B5EF4-FFF2-40B4-BE49-F238E27FC236}">
                <a16:creationId xmlns:a16="http://schemas.microsoft.com/office/drawing/2014/main" xmlns="" id="{2A62DB89-0C88-4DC3-A8A1-FEF1038338F1}"/>
              </a:ext>
            </a:extLst>
          </p:cNvPr>
          <p:cNvSpPr txBox="1"/>
          <p:nvPr/>
        </p:nvSpPr>
        <p:spPr>
          <a:xfrm>
            <a:off x="8587531" y="2360091"/>
            <a:ext cx="333005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Nom article</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24" name="Rectangle 23"/>
          <p:cNvSpPr/>
          <p:nvPr/>
        </p:nvSpPr>
        <p:spPr>
          <a:xfrm>
            <a:off x="1392552" y="2997412"/>
            <a:ext cx="1616530" cy="190496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25" name="Connecteur droit avec flèche 24">
            <a:extLst>
              <a:ext uri="{FF2B5EF4-FFF2-40B4-BE49-F238E27FC236}">
                <a16:creationId xmlns:a16="http://schemas.microsoft.com/office/drawing/2014/main" xmlns="" id="{3B962CEA-7AF9-4E39-9B33-4C444A54237B}"/>
              </a:ext>
            </a:extLst>
          </p:cNvPr>
          <p:cNvCxnSpPr>
            <a:cxnSpLocks/>
            <a:stCxn id="24" idx="3"/>
            <a:endCxn id="26" idx="1"/>
          </p:cNvCxnSpPr>
          <p:nvPr/>
        </p:nvCxnSpPr>
        <p:spPr>
          <a:xfrm flipV="1">
            <a:off x="3009082" y="3566875"/>
            <a:ext cx="5578450" cy="383018"/>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Choix des pièces">
            <a:extLst>
              <a:ext uri="{FF2B5EF4-FFF2-40B4-BE49-F238E27FC236}">
                <a16:creationId xmlns:a16="http://schemas.microsoft.com/office/drawing/2014/main" xmlns="" id="{2A62DB89-0C88-4DC3-A8A1-FEF1038338F1}"/>
              </a:ext>
            </a:extLst>
          </p:cNvPr>
          <p:cNvSpPr txBox="1"/>
          <p:nvPr/>
        </p:nvSpPr>
        <p:spPr>
          <a:xfrm>
            <a:off x="8587532" y="3300135"/>
            <a:ext cx="333005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Image article</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30" name="Rectangle 29"/>
          <p:cNvSpPr/>
          <p:nvPr/>
        </p:nvSpPr>
        <p:spPr>
          <a:xfrm>
            <a:off x="5219699" y="4109752"/>
            <a:ext cx="1110343" cy="49533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31" name="Connecteur droit avec flèche 30">
            <a:extLst>
              <a:ext uri="{FF2B5EF4-FFF2-40B4-BE49-F238E27FC236}">
                <a16:creationId xmlns:a16="http://schemas.microsoft.com/office/drawing/2014/main" xmlns="" id="{3B962CEA-7AF9-4E39-9B33-4C444A54237B}"/>
              </a:ext>
            </a:extLst>
          </p:cNvPr>
          <p:cNvCxnSpPr>
            <a:cxnSpLocks/>
            <a:stCxn id="30" idx="3"/>
            <a:endCxn id="32" idx="1"/>
          </p:cNvCxnSpPr>
          <p:nvPr/>
        </p:nvCxnSpPr>
        <p:spPr>
          <a:xfrm>
            <a:off x="6330042" y="4357421"/>
            <a:ext cx="2257491" cy="34514"/>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Choix des pièces">
            <a:extLst>
              <a:ext uri="{FF2B5EF4-FFF2-40B4-BE49-F238E27FC236}">
                <a16:creationId xmlns:a16="http://schemas.microsoft.com/office/drawing/2014/main" xmlns="" id="{2A62DB89-0C88-4DC3-A8A1-FEF1038338F1}"/>
              </a:ext>
            </a:extLst>
          </p:cNvPr>
          <p:cNvSpPr txBox="1"/>
          <p:nvPr/>
        </p:nvSpPr>
        <p:spPr>
          <a:xfrm>
            <a:off x="8587533" y="4125195"/>
            <a:ext cx="249576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Prix article</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39" name="Rectangle 38"/>
          <p:cNvSpPr/>
          <p:nvPr/>
        </p:nvSpPr>
        <p:spPr>
          <a:xfrm>
            <a:off x="5146220" y="4623619"/>
            <a:ext cx="1257300" cy="28928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40" name="Connecteur droit avec flèche 39">
            <a:extLst>
              <a:ext uri="{FF2B5EF4-FFF2-40B4-BE49-F238E27FC236}">
                <a16:creationId xmlns:a16="http://schemas.microsoft.com/office/drawing/2014/main" xmlns="" id="{3B962CEA-7AF9-4E39-9B33-4C444A54237B}"/>
              </a:ext>
            </a:extLst>
          </p:cNvPr>
          <p:cNvCxnSpPr>
            <a:cxnSpLocks/>
            <a:stCxn id="39" idx="3"/>
            <a:endCxn id="41" idx="1"/>
          </p:cNvCxnSpPr>
          <p:nvPr/>
        </p:nvCxnSpPr>
        <p:spPr>
          <a:xfrm>
            <a:off x="6403520" y="4768263"/>
            <a:ext cx="2184013" cy="581040"/>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1" name="Choix des pièces">
            <a:extLst>
              <a:ext uri="{FF2B5EF4-FFF2-40B4-BE49-F238E27FC236}">
                <a16:creationId xmlns:a16="http://schemas.microsoft.com/office/drawing/2014/main" xmlns="" id="{2A62DB89-0C88-4DC3-A8A1-FEF1038338F1}"/>
              </a:ext>
            </a:extLst>
          </p:cNvPr>
          <p:cNvSpPr txBox="1"/>
          <p:nvPr/>
        </p:nvSpPr>
        <p:spPr>
          <a:xfrm>
            <a:off x="8587533" y="5082563"/>
            <a:ext cx="333005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Ajout panier</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50" name="Rectangle 49"/>
          <p:cNvSpPr/>
          <p:nvPr/>
        </p:nvSpPr>
        <p:spPr>
          <a:xfrm>
            <a:off x="3888319" y="4623619"/>
            <a:ext cx="1257300" cy="28928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51" name="Connecteur droit avec flèche 50">
            <a:extLst>
              <a:ext uri="{FF2B5EF4-FFF2-40B4-BE49-F238E27FC236}">
                <a16:creationId xmlns:a16="http://schemas.microsoft.com/office/drawing/2014/main" xmlns="" id="{3B962CEA-7AF9-4E39-9B33-4C444A54237B}"/>
              </a:ext>
            </a:extLst>
          </p:cNvPr>
          <p:cNvCxnSpPr>
            <a:cxnSpLocks/>
            <a:stCxn id="50" idx="3"/>
            <a:endCxn id="52" idx="1"/>
          </p:cNvCxnSpPr>
          <p:nvPr/>
        </p:nvCxnSpPr>
        <p:spPr>
          <a:xfrm>
            <a:off x="5145619" y="4768263"/>
            <a:ext cx="3441915" cy="1697680"/>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2" name="Choix des pièces">
            <a:extLst>
              <a:ext uri="{FF2B5EF4-FFF2-40B4-BE49-F238E27FC236}">
                <a16:creationId xmlns:a16="http://schemas.microsoft.com/office/drawing/2014/main" xmlns="" id="{2A62DB89-0C88-4DC3-A8A1-FEF1038338F1}"/>
              </a:ext>
            </a:extLst>
          </p:cNvPr>
          <p:cNvSpPr txBox="1"/>
          <p:nvPr/>
        </p:nvSpPr>
        <p:spPr>
          <a:xfrm>
            <a:off x="8587534" y="6199203"/>
            <a:ext cx="333005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Quantité +/-</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54" name="Rectangle 53"/>
          <p:cNvSpPr/>
          <p:nvPr/>
        </p:nvSpPr>
        <p:spPr>
          <a:xfrm>
            <a:off x="593835" y="5590884"/>
            <a:ext cx="6475705" cy="259601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cxnSp>
        <p:nvCxnSpPr>
          <p:cNvPr id="55" name="Connecteur droit avec flèche 54">
            <a:extLst>
              <a:ext uri="{FF2B5EF4-FFF2-40B4-BE49-F238E27FC236}">
                <a16:creationId xmlns:a16="http://schemas.microsoft.com/office/drawing/2014/main" xmlns="" id="{3B962CEA-7AF9-4E39-9B33-4C444A54237B}"/>
              </a:ext>
            </a:extLst>
          </p:cNvPr>
          <p:cNvCxnSpPr>
            <a:cxnSpLocks/>
            <a:stCxn id="54" idx="3"/>
            <a:endCxn id="56" idx="1"/>
          </p:cNvCxnSpPr>
          <p:nvPr/>
        </p:nvCxnSpPr>
        <p:spPr>
          <a:xfrm>
            <a:off x="7069540" y="6888889"/>
            <a:ext cx="1517994" cy="991883"/>
          </a:xfrm>
          <a:prstGeom prst="straightConnector1">
            <a:avLst/>
          </a:prstGeom>
          <a:noFill/>
          <a:ln w="25400" cap="flat">
            <a:solidFill>
              <a:srgbClr val="E1C758"/>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Choix des pièces">
            <a:extLst>
              <a:ext uri="{FF2B5EF4-FFF2-40B4-BE49-F238E27FC236}">
                <a16:creationId xmlns:a16="http://schemas.microsoft.com/office/drawing/2014/main" xmlns="" id="{2A62DB89-0C88-4DC3-A8A1-FEF1038338F1}"/>
              </a:ext>
            </a:extLst>
          </p:cNvPr>
          <p:cNvSpPr txBox="1"/>
          <p:nvPr/>
        </p:nvSpPr>
        <p:spPr>
          <a:xfrm>
            <a:off x="8587534" y="7614032"/>
            <a:ext cx="380081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lang="fr-FR" sz="2800" b="1" dirty="0" smtClean="0">
                <a:solidFill>
                  <a:srgbClr val="E1C758"/>
                </a:solidFill>
                <a:effectLst>
                  <a:outerShdw blurRad="38100" dist="38100" dir="2700000" algn="tl">
                    <a:srgbClr val="000000">
                      <a:alpha val="43137"/>
                    </a:srgbClr>
                  </a:outerShdw>
                </a:effectLst>
                <a:latin typeface="Roboto Th" pitchFamily="2" charset="0"/>
                <a:ea typeface="Roboto Th" pitchFamily="2" charset="0"/>
              </a:rPr>
              <a:t>Description article</a:t>
            </a:r>
            <a:endParaRPr lang="fr-FR" sz="2800" b="1" dirty="0">
              <a:solidFill>
                <a:srgbClr val="E1C758"/>
              </a:solidFill>
              <a:effectLst>
                <a:outerShdw blurRad="38100" dist="38100" dir="2700000" algn="tl">
                  <a:srgbClr val="000000">
                    <a:alpha val="43137"/>
                  </a:srgbClr>
                </a:outerShdw>
              </a:effectLst>
              <a:latin typeface="Roboto Th" pitchFamily="2" charset="0"/>
              <a:ea typeface="Roboto Th" pitchFamily="2" charset="0"/>
            </a:endParaRPr>
          </a:p>
        </p:txBody>
      </p:sp>
      <p:sp>
        <p:nvSpPr>
          <p:cNvPr id="27" name="Ellipse 26"/>
          <p:cNvSpPr/>
          <p:nvPr/>
        </p:nvSpPr>
        <p:spPr>
          <a:xfrm>
            <a:off x="4803180" y="88645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9750456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4" grpId="0" animBg="1"/>
      <p:bldP spid="26" grpId="0" animBg="1"/>
      <p:bldP spid="30" grpId="0" animBg="1"/>
      <p:bldP spid="32" grpId="0" animBg="1"/>
      <p:bldP spid="39" grpId="0" animBg="1"/>
      <p:bldP spid="41" grpId="0" animBg="1"/>
      <p:bldP spid="50" grpId="0" animBg="1"/>
      <p:bldP spid="52" grpId="0" animBg="1"/>
      <p:bldP spid="54" grpId="0" animBg="1"/>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S CONTRAINTES - LES CHOIX"/>
          <p:cNvSpPr txBox="1">
            <a:spLocks noGrp="1"/>
          </p:cNvSpPr>
          <p:nvPr>
            <p:ph type="ctrTitle"/>
          </p:nvPr>
        </p:nvSpPr>
        <p:spPr>
          <a:xfrm>
            <a:off x="-197691" y="778161"/>
            <a:ext cx="13481891" cy="671833"/>
          </a:xfrm>
          <a:prstGeom prst="rect">
            <a:avLst/>
          </a:prstGeom>
        </p:spPr>
        <p:txBody>
          <a:bodyPr>
            <a:noAutofit/>
          </a:bodyPr>
          <a:lstStyle>
            <a:lvl1pPr>
              <a:lnSpc>
                <a:spcPct val="100000"/>
              </a:lnSpc>
              <a:defRPr sz="3600">
                <a:solidFill>
                  <a:srgbClr val="60A980"/>
                </a:solidFill>
              </a:defRPr>
            </a:lvl1pPr>
          </a:lstStyle>
          <a:p>
            <a:pPr algn="ctr"/>
            <a:r>
              <a:rPr sz="6000" b="1" dirty="0">
                <a:latin typeface="Migrena_Grotesque"/>
                <a:ea typeface="Roboto Th" pitchFamily="2" charset="0"/>
              </a:rPr>
              <a:t>LES </a:t>
            </a:r>
            <a:r>
              <a:rPr sz="6000" b="1" dirty="0" smtClean="0">
                <a:latin typeface="Migrena_Grotesque"/>
                <a:ea typeface="Roboto Th" pitchFamily="2" charset="0"/>
              </a:rPr>
              <a:t>CONTRAINTES</a:t>
            </a:r>
            <a:endParaRPr sz="6000" b="1" dirty="0">
              <a:latin typeface="Migrena_Grotesque"/>
              <a:ea typeface="Roboto Th" pitchFamily="2" charset="0"/>
            </a:endParaRPr>
          </a:p>
        </p:txBody>
      </p:sp>
      <p:sp>
        <p:nvSpPr>
          <p:cNvPr id="3" name="Une agence pour le web"/>
          <p:cNvSpPr txBox="1"/>
          <p:nvPr/>
        </p:nvSpPr>
        <p:spPr>
          <a:xfrm>
            <a:off x="621066" y="1914647"/>
            <a:ext cx="11844375" cy="7407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spcBef>
                <a:spcPts val="3200"/>
              </a:spcBef>
              <a:defRPr>
                <a:solidFill>
                  <a:srgbClr val="E0E0E0"/>
                </a:solidFill>
                <a:latin typeface="Helvetica Neue"/>
                <a:ea typeface="Helvetica Neue"/>
                <a:cs typeface="Helvetica Neue"/>
                <a:sym typeface="Helvetica Neue"/>
              </a:defRPr>
            </a:lvl1pPr>
          </a:lstStyle>
          <a:p>
            <a:pPr marL="571500" indent="-571500" algn="l">
              <a:buFont typeface="Arial" panose="020B0604020202020204" pitchFamily="34" charset="0"/>
              <a:buChar char="•"/>
            </a:pPr>
            <a:r>
              <a:rPr lang="fr-FR" dirty="0" smtClean="0">
                <a:latin typeface="Roboto Th" pitchFamily="2" charset="0"/>
                <a:ea typeface="Roboto Th" pitchFamily="2" charset="0"/>
              </a:rPr>
              <a:t>Concurrence -&gt; démarcation</a:t>
            </a:r>
          </a:p>
          <a:p>
            <a:pPr marL="571500" indent="-571500" algn="l">
              <a:buFont typeface="Arial" panose="020B0604020202020204" pitchFamily="34" charset="0"/>
              <a:buChar char="•"/>
            </a:pPr>
            <a:r>
              <a:rPr lang="fr-FR" dirty="0" smtClean="0">
                <a:latin typeface="Roboto Th" pitchFamily="2" charset="0"/>
                <a:ea typeface="Roboto Th" pitchFamily="2" charset="0"/>
              </a:rPr>
              <a:t>Préservation environnement &amp; confort utilisateur</a:t>
            </a:r>
          </a:p>
          <a:p>
            <a:pPr marL="571500" indent="-571500" algn="l">
              <a:buFont typeface="Arial" panose="020B0604020202020204" pitchFamily="34" charset="0"/>
              <a:buChar char="•"/>
            </a:pPr>
            <a:r>
              <a:rPr lang="fr-FR" dirty="0" smtClean="0">
                <a:latin typeface="Roboto Th" pitchFamily="2" charset="0"/>
                <a:ea typeface="Roboto Th" pitchFamily="2" charset="0"/>
              </a:rPr>
              <a:t>Appli Multi-support</a:t>
            </a:r>
          </a:p>
          <a:p>
            <a:pPr marL="571500" indent="-571500" algn="l">
              <a:buFont typeface="Arial" panose="020B0604020202020204" pitchFamily="34" charset="0"/>
              <a:buChar char="•"/>
            </a:pPr>
            <a:r>
              <a:rPr lang="fr-FR" dirty="0" smtClean="0">
                <a:latin typeface="Roboto Th" pitchFamily="2" charset="0"/>
                <a:ea typeface="Roboto Th" pitchFamily="2" charset="0"/>
              </a:rPr>
              <a:t>Contrôle manuel objets connectés</a:t>
            </a:r>
          </a:p>
          <a:p>
            <a:pPr marL="571500" indent="-571500" algn="l">
              <a:buFont typeface="Arial" panose="020B0604020202020204" pitchFamily="34" charset="0"/>
              <a:buChar char="•"/>
            </a:pPr>
            <a:r>
              <a:rPr lang="fr-FR" dirty="0" smtClean="0">
                <a:latin typeface="Roboto Th" pitchFamily="2" charset="0"/>
                <a:ea typeface="Roboto Th" pitchFamily="2" charset="0"/>
              </a:rPr>
              <a:t>Accès facilités (utilisation instinctive)</a:t>
            </a:r>
          </a:p>
          <a:p>
            <a:pPr algn="l"/>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a:latin typeface="Roboto Th" pitchFamily="2" charset="0"/>
              <a:ea typeface="Roboto Th" pitchFamily="2" charset="0"/>
            </a:endParaRPr>
          </a:p>
        </p:txBody>
      </p:sp>
    </p:spTree>
    <p:extLst>
      <p:ext uri="{BB962C8B-B14F-4D97-AF65-F5344CB8AC3E}">
        <p14:creationId xmlns:p14="http://schemas.microsoft.com/office/powerpoint/2010/main" val="189549286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smtClean="0">
                <a:latin typeface="Migrena_Grotesque" panose="00000600000000000000" pitchFamily="50" charset="0"/>
              </a:rPr>
              <a:t>CONTACT</a:t>
            </a:r>
            <a:endParaRPr lang="fr-FR" sz="4700" b="1" dirty="0">
              <a:latin typeface="Roboto Th" pitchFamily="2" charset="0"/>
              <a:ea typeface="Roboto Th" pitchFamily="2" charset="0"/>
            </a:endParaRPr>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46875"/>
          <a:stretch/>
        </p:blipFill>
        <p:spPr>
          <a:xfrm>
            <a:off x="934720" y="1457515"/>
            <a:ext cx="5288280" cy="8026854"/>
          </a:xfrm>
          <a:prstGeom prst="rect">
            <a:avLst/>
          </a:prstGeom>
        </p:spPr>
      </p:pic>
    </p:spTree>
    <p:extLst>
      <p:ext uri="{BB962C8B-B14F-4D97-AF65-F5344CB8AC3E}">
        <p14:creationId xmlns:p14="http://schemas.microsoft.com/office/powerpoint/2010/main" val="262605287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smtClean="0"/>
              <a:t>Merci pour votre </a:t>
            </a:r>
            <a:br>
              <a:rPr lang="fr-FR" dirty="0" smtClean="0"/>
            </a:br>
            <a:r>
              <a:rPr lang="fr-FR" dirty="0" smtClean="0"/>
              <a:t>attention</a:t>
            </a:r>
            <a:endParaRPr lang="fr-FR" dirty="0"/>
          </a:p>
        </p:txBody>
      </p:sp>
    </p:spTree>
    <p:extLst>
      <p:ext uri="{BB962C8B-B14F-4D97-AF65-F5344CB8AC3E}">
        <p14:creationId xmlns:p14="http://schemas.microsoft.com/office/powerpoint/2010/main" val="10208747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MOODBOARD_FINAL.png" descr="MOODBOARD_FINAL.png"/>
          <p:cNvPicPr>
            <a:picLocks noChangeAspect="1"/>
          </p:cNvPicPr>
          <p:nvPr/>
        </p:nvPicPr>
        <p:blipFill rotWithShape="1">
          <a:blip r:embed="rId3">
            <a:extLst/>
          </a:blip>
          <a:srcRect t="688"/>
          <a:stretch/>
        </p:blipFill>
        <p:spPr>
          <a:xfrm>
            <a:off x="1149746" y="1603332"/>
            <a:ext cx="10705467" cy="7512996"/>
          </a:xfrm>
          <a:prstGeom prst="rect">
            <a:avLst/>
          </a:prstGeom>
          <a:ln w="12700">
            <a:miter lim="400000"/>
          </a:ln>
        </p:spPr>
      </p:pic>
      <p:pic>
        <p:nvPicPr>
          <p:cNvPr id="3" name="Image 2">
            <a:extLst>
              <a:ext uri="{FF2B5EF4-FFF2-40B4-BE49-F238E27FC236}">
                <a16:creationId xmlns:a16="http://schemas.microsoft.com/office/drawing/2014/main" xmlns="" id="{B96D56C1-00A5-4F93-9D8E-86C6138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292" y="-251507"/>
            <a:ext cx="7621736" cy="2540579"/>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S CONTRAINTES - LES CHOIX"/>
          <p:cNvSpPr txBox="1">
            <a:spLocks noGrp="1"/>
          </p:cNvSpPr>
          <p:nvPr>
            <p:ph type="ctrTitle"/>
          </p:nvPr>
        </p:nvSpPr>
        <p:spPr>
          <a:xfrm>
            <a:off x="-197691" y="778161"/>
            <a:ext cx="13481891" cy="671833"/>
          </a:xfrm>
          <a:prstGeom prst="rect">
            <a:avLst/>
          </a:prstGeom>
        </p:spPr>
        <p:txBody>
          <a:bodyPr>
            <a:noAutofit/>
          </a:bodyPr>
          <a:lstStyle>
            <a:lvl1pPr>
              <a:lnSpc>
                <a:spcPct val="100000"/>
              </a:lnSpc>
              <a:defRPr sz="3600">
                <a:solidFill>
                  <a:srgbClr val="60A980"/>
                </a:solidFill>
              </a:defRPr>
            </a:lvl1pPr>
          </a:lstStyle>
          <a:p>
            <a:pPr algn="ctr"/>
            <a:r>
              <a:rPr sz="6000" b="1" dirty="0" smtClean="0">
                <a:latin typeface="Migrena_Grotesque"/>
                <a:ea typeface="Roboto Th" pitchFamily="2" charset="0"/>
              </a:rPr>
              <a:t>LES </a:t>
            </a:r>
            <a:r>
              <a:rPr sz="6000" b="1" dirty="0">
                <a:latin typeface="Migrena_Grotesque"/>
                <a:ea typeface="Roboto Th" pitchFamily="2" charset="0"/>
              </a:rPr>
              <a:t>CHOIX</a:t>
            </a:r>
          </a:p>
        </p:txBody>
      </p:sp>
      <p:sp>
        <p:nvSpPr>
          <p:cNvPr id="3" name="Une agence pour le web"/>
          <p:cNvSpPr txBox="1"/>
          <p:nvPr/>
        </p:nvSpPr>
        <p:spPr>
          <a:xfrm>
            <a:off x="714058" y="3143184"/>
            <a:ext cx="6523652" cy="9705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spcBef>
                <a:spcPts val="3200"/>
              </a:spcBef>
              <a:defRPr>
                <a:solidFill>
                  <a:srgbClr val="E0E0E0"/>
                </a:solidFill>
                <a:latin typeface="Helvetica Neue"/>
                <a:ea typeface="Helvetica Neue"/>
                <a:cs typeface="Helvetica Neue"/>
                <a:sym typeface="Helvetica Neue"/>
              </a:defRPr>
            </a:lvl1pPr>
          </a:lstStyle>
          <a:p>
            <a:pPr marL="571500" indent="-571500" algn="l">
              <a:buFont typeface="Arial" panose="020B0604020202020204" pitchFamily="34" charset="0"/>
              <a:buChar char="•"/>
            </a:pPr>
            <a:r>
              <a:rPr lang="fr-FR" dirty="0" smtClean="0">
                <a:latin typeface="Roboto Th" pitchFamily="2" charset="0"/>
                <a:ea typeface="Roboto Th" pitchFamily="2" charset="0"/>
              </a:rPr>
              <a:t>APPLI</a:t>
            </a:r>
          </a:p>
          <a:p>
            <a:pPr marL="571500" indent="-571500" algn="l">
              <a:buFontTx/>
              <a:buChar char="-"/>
            </a:pPr>
            <a:r>
              <a:rPr lang="fr-FR" sz="2800" dirty="0" smtClean="0">
                <a:latin typeface="Roboto Th" pitchFamily="2" charset="0"/>
                <a:ea typeface="Roboto Th" pitchFamily="2" charset="0"/>
              </a:rPr>
              <a:t>Démarcation : sensibilisation consommation </a:t>
            </a:r>
          </a:p>
          <a:p>
            <a:pPr marL="571500" indent="-571500" algn="l">
              <a:buFontTx/>
              <a:buChar char="-"/>
            </a:pPr>
            <a:r>
              <a:rPr lang="fr-FR" sz="2800" dirty="0" smtClean="0">
                <a:latin typeface="Roboto Th" pitchFamily="2" charset="0"/>
                <a:ea typeface="Roboto Th" pitchFamily="2" charset="0"/>
              </a:rPr>
              <a:t>Background sombre (</a:t>
            </a:r>
            <a:r>
              <a:rPr lang="fr-FR" sz="2800" dirty="0">
                <a:latin typeface="Roboto Th" pitchFamily="2" charset="0"/>
                <a:ea typeface="Roboto Th" pitchFamily="2" charset="0"/>
              </a:rPr>
              <a:t>é</a:t>
            </a:r>
            <a:r>
              <a:rPr lang="fr-FR" sz="2800" dirty="0" smtClean="0">
                <a:latin typeface="Roboto Th" pitchFamily="2" charset="0"/>
                <a:ea typeface="Roboto Th" pitchFamily="2" charset="0"/>
              </a:rPr>
              <a:t>conomie énergie &amp; confort)</a:t>
            </a:r>
          </a:p>
          <a:p>
            <a:pPr marL="571500" indent="-571500" algn="l">
              <a:buFontTx/>
              <a:buChar char="-"/>
            </a:pPr>
            <a:r>
              <a:rPr lang="fr-FR" sz="2800" dirty="0" smtClean="0">
                <a:latin typeface="Roboto Th" pitchFamily="2" charset="0"/>
                <a:ea typeface="Roboto Th" pitchFamily="2" charset="0"/>
              </a:rPr>
              <a:t>Développement full JS</a:t>
            </a:r>
          </a:p>
          <a:p>
            <a:pPr marL="571500" indent="-571500" algn="l">
              <a:buFontTx/>
              <a:buChar char="-"/>
            </a:pPr>
            <a:r>
              <a:rPr lang="fr-FR" sz="2800" dirty="0" smtClean="0">
                <a:latin typeface="Roboto Th" pitchFamily="2" charset="0"/>
                <a:ea typeface="Roboto Th" pitchFamily="2" charset="0"/>
              </a:rPr>
              <a:t>Accès rapide pièces</a:t>
            </a:r>
          </a:p>
          <a:p>
            <a:pPr marL="571500" indent="-571500" algn="l">
              <a:buFontTx/>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a:latin typeface="Roboto Th" pitchFamily="2" charset="0"/>
              <a:ea typeface="Roboto Th" pitchFamily="2" charset="0"/>
            </a:endParaRPr>
          </a:p>
        </p:txBody>
      </p:sp>
      <p:sp>
        <p:nvSpPr>
          <p:cNvPr id="4" name="Une agence pour le web"/>
          <p:cNvSpPr txBox="1"/>
          <p:nvPr/>
        </p:nvSpPr>
        <p:spPr>
          <a:xfrm>
            <a:off x="6741762" y="3143184"/>
            <a:ext cx="5751595" cy="11510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a:spcBef>
                <a:spcPts val="3200"/>
              </a:spcBef>
              <a:defRPr>
                <a:solidFill>
                  <a:srgbClr val="E0E0E0"/>
                </a:solidFill>
                <a:latin typeface="Helvetica Neue"/>
                <a:ea typeface="Helvetica Neue"/>
                <a:cs typeface="Helvetica Neue"/>
                <a:sym typeface="Helvetica Neue"/>
              </a:defRPr>
            </a:lvl1pPr>
          </a:lstStyle>
          <a:p>
            <a:pPr marL="571500" indent="-571500" algn="l">
              <a:buFont typeface="Arial" panose="020B0604020202020204" pitchFamily="34" charset="0"/>
              <a:buChar char="•"/>
            </a:pPr>
            <a:r>
              <a:rPr lang="fr-FR" dirty="0" smtClean="0">
                <a:latin typeface="Roboto Th" pitchFamily="2" charset="0"/>
                <a:ea typeface="Roboto Th" pitchFamily="2" charset="0"/>
              </a:rPr>
              <a:t>SITE WEB</a:t>
            </a:r>
          </a:p>
          <a:p>
            <a:pPr marL="571500" indent="-571500" algn="l">
              <a:buFontTx/>
              <a:buChar char="-"/>
            </a:pPr>
            <a:r>
              <a:rPr lang="fr-FR" sz="2800" dirty="0" smtClean="0">
                <a:latin typeface="Roboto Th" pitchFamily="2" charset="0"/>
                <a:ea typeface="Roboto Th" pitchFamily="2" charset="0"/>
              </a:rPr>
              <a:t>Accord </a:t>
            </a:r>
            <a:r>
              <a:rPr lang="fr-FR" sz="2800" dirty="0" err="1" smtClean="0">
                <a:latin typeface="Roboto Th" pitchFamily="2" charset="0"/>
                <a:ea typeface="Roboto Th" pitchFamily="2" charset="0"/>
              </a:rPr>
              <a:t>Moodboard</a:t>
            </a:r>
            <a:endParaRPr lang="fr-FR" sz="2800" dirty="0" smtClean="0">
              <a:latin typeface="Roboto Th" pitchFamily="2" charset="0"/>
              <a:ea typeface="Roboto Th" pitchFamily="2" charset="0"/>
            </a:endParaRPr>
          </a:p>
          <a:p>
            <a:pPr marL="571500" indent="-571500" algn="l">
              <a:buFontTx/>
              <a:buChar char="-"/>
            </a:pPr>
            <a:r>
              <a:rPr lang="fr-FR" sz="2800" dirty="0" smtClean="0">
                <a:latin typeface="Roboto Th" pitchFamily="2" charset="0"/>
                <a:ea typeface="Roboto Th" pitchFamily="2" charset="0"/>
              </a:rPr>
              <a:t>Projet personnalisé</a:t>
            </a:r>
          </a:p>
          <a:p>
            <a:pPr marL="571500" indent="-571500" algn="l">
              <a:buFontTx/>
              <a:buChar char="-"/>
            </a:pPr>
            <a:r>
              <a:rPr lang="fr-FR" sz="2800" dirty="0" smtClean="0">
                <a:latin typeface="Roboto Th" pitchFamily="2" charset="0"/>
                <a:ea typeface="Roboto Th" pitchFamily="2" charset="0"/>
              </a:rPr>
              <a:t>Mise en avant produits éco responsables</a:t>
            </a:r>
          </a:p>
          <a:p>
            <a:pPr marL="571500" indent="-571500" algn="l">
              <a:buFontTx/>
              <a:buChar char="-"/>
            </a:pPr>
            <a:r>
              <a:rPr lang="fr-FR" sz="2800" dirty="0" smtClean="0">
                <a:latin typeface="Roboto Th" pitchFamily="2" charset="0"/>
                <a:ea typeface="Roboto Th" pitchFamily="2" charset="0"/>
              </a:rPr>
              <a:t>Mise en avant principes &amp; service client</a:t>
            </a:r>
          </a:p>
          <a:p>
            <a:pPr marL="571500" indent="-571500" algn="l">
              <a:buFontTx/>
              <a:buChar char="-"/>
            </a:pPr>
            <a:endParaRPr lang="fr-FR" sz="2800" dirty="0" smtClean="0">
              <a:latin typeface="Roboto Th" pitchFamily="2" charset="0"/>
              <a:ea typeface="Roboto Th" pitchFamily="2" charset="0"/>
            </a:endParaRPr>
          </a:p>
          <a:p>
            <a:pPr marL="571500" indent="-571500" algn="l">
              <a:buFontTx/>
              <a:buChar char="-"/>
            </a:pPr>
            <a:endParaRPr lang="fr-FR" dirty="0" smtClean="0">
              <a:latin typeface="Roboto Th" pitchFamily="2" charset="0"/>
              <a:ea typeface="Roboto Th" pitchFamily="2" charset="0"/>
            </a:endParaRPr>
          </a:p>
          <a:p>
            <a:pPr marL="571500" indent="-571500" algn="l">
              <a:buFontTx/>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smtClean="0">
              <a:latin typeface="Roboto Th" pitchFamily="2" charset="0"/>
              <a:ea typeface="Roboto Th" pitchFamily="2" charset="0"/>
            </a:endParaRPr>
          </a:p>
          <a:p>
            <a:pPr marL="571500" indent="-571500" algn="l">
              <a:buFont typeface="Arial" panose="020B0604020202020204" pitchFamily="34" charset="0"/>
              <a:buChar char="•"/>
            </a:pPr>
            <a:endParaRPr lang="fr-FR" dirty="0">
              <a:latin typeface="Roboto Th" pitchFamily="2" charset="0"/>
              <a:ea typeface="Roboto Th" pitchFamily="2" charset="0"/>
            </a:endParaRPr>
          </a:p>
        </p:txBody>
      </p:sp>
      <p:sp>
        <p:nvSpPr>
          <p:cNvPr id="2" name="ZoneTexte 1"/>
          <p:cNvSpPr txBox="1"/>
          <p:nvPr/>
        </p:nvSpPr>
        <p:spPr>
          <a:xfrm>
            <a:off x="1039522" y="1550742"/>
            <a:ext cx="107248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fr-FR" dirty="0">
                <a:solidFill>
                  <a:srgbClr val="FFFFFF"/>
                </a:solidFill>
                <a:latin typeface="Roboto Th" pitchFamily="2" charset="0"/>
                <a:ea typeface="Roboto Th" pitchFamily="2" charset="0"/>
              </a:rPr>
              <a:t>Moderne &amp; épuré (confort utilisateur</a:t>
            </a:r>
            <a:r>
              <a:rPr lang="fr-FR" dirty="0" smtClean="0">
                <a:solidFill>
                  <a:srgbClr val="FFFFFF"/>
                </a:solidFill>
                <a:latin typeface="Roboto Th" pitchFamily="2" charset="0"/>
                <a:ea typeface="Roboto Th" pitchFamily="2" charset="0"/>
              </a:rPr>
              <a:t>)</a:t>
            </a:r>
            <a:endParaRPr lang="fr-FR" dirty="0">
              <a:solidFill>
                <a:srgbClr val="FFFFFF"/>
              </a:solidFill>
              <a:latin typeface="Roboto Th" pitchFamily="2" charset="0"/>
              <a:ea typeface="Roboto Th" pitchFamily="2" charset="0"/>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S FONCTIONNALITÉS"/>
          <p:cNvSpPr txBox="1">
            <a:spLocks noGrp="1"/>
          </p:cNvSpPr>
          <p:nvPr>
            <p:ph type="title"/>
          </p:nvPr>
        </p:nvSpPr>
        <p:spPr>
          <a:xfrm>
            <a:off x="1241771" y="342131"/>
            <a:ext cx="10521256" cy="1265900"/>
          </a:xfrm>
          <a:prstGeom prst="rect">
            <a:avLst/>
          </a:prstGeom>
        </p:spPr>
        <p:txBody>
          <a:bodyPr>
            <a:noAutofit/>
          </a:bodyPr>
          <a:lstStyle/>
          <a:p>
            <a:pPr algn="ctr"/>
            <a:r>
              <a:rPr sz="6600" b="1" dirty="0">
                <a:latin typeface="Migrena_Grotesque" panose="00000600000000000000" pitchFamily="50" charset="0"/>
              </a:rPr>
              <a:t>LES FONCTIONNALITÉS</a:t>
            </a:r>
          </a:p>
        </p:txBody>
      </p:sp>
      <p:pic>
        <p:nvPicPr>
          <p:cNvPr id="189" name="Dessin sans tit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50" y="1811122"/>
            <a:ext cx="12456699" cy="696534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Les  sketchs"/>
          <p:cNvSpPr txBox="1">
            <a:spLocks noGrp="1"/>
          </p:cNvSpPr>
          <p:nvPr>
            <p:ph type="ctrTitle"/>
          </p:nvPr>
        </p:nvSpPr>
        <p:spPr>
          <a:xfrm>
            <a:off x="3494342" y="206271"/>
            <a:ext cx="6094158" cy="1375563"/>
          </a:xfrm>
          <a:prstGeom prst="rect">
            <a:avLst/>
          </a:prstGeom>
        </p:spPr>
        <p:txBody>
          <a:bodyPr>
            <a:normAutofit/>
          </a:bodyPr>
          <a:lstStyle/>
          <a:p>
            <a:pPr algn="ctr"/>
            <a:r>
              <a:rPr sz="6500" b="1" dirty="0">
                <a:latin typeface="Migrena_Grotesque" panose="00000600000000000000" pitchFamily="50" charset="0"/>
              </a:rPr>
              <a:t>Les </a:t>
            </a:r>
            <a:r>
              <a:rPr sz="6500" b="1" dirty="0" err="1" smtClean="0">
                <a:latin typeface="Migrena_Grotesque" panose="00000600000000000000" pitchFamily="50" charset="0"/>
              </a:rPr>
              <a:t>sketchs</a:t>
            </a:r>
            <a:endParaRPr sz="6500" b="1" dirty="0">
              <a:latin typeface="Migrena_Grotesque" panose="00000600000000000000" pitchFamily="50" charset="0"/>
            </a:endParaRPr>
          </a:p>
        </p:txBody>
      </p:sp>
      <p:pic>
        <p:nvPicPr>
          <p:cNvPr id="194" name="Sket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 y="2076067"/>
            <a:ext cx="13000310" cy="624014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3e12c6f13043eaf1b03face4ebe3b9e6.png" descr="3e12c6f13043eaf1b03face4ebe3b9e6.png">
            <a:extLst>
              <a:ext uri="{FF2B5EF4-FFF2-40B4-BE49-F238E27FC236}">
                <a16:creationId xmlns:a16="http://schemas.microsoft.com/office/drawing/2014/main" xmlns="" id="{2025E4B2-279F-4452-B09E-11F683100A67}"/>
              </a:ext>
            </a:extLst>
          </p:cNvPr>
          <p:cNvPicPr>
            <a:picLocks noChangeAspect="1"/>
          </p:cNvPicPr>
          <p:nvPr/>
        </p:nvPicPr>
        <p:blipFill>
          <a:blip r:embed="rId3">
            <a:extLst/>
          </a:blip>
          <a:stretch>
            <a:fillRect/>
          </a:stretch>
        </p:blipFill>
        <p:spPr>
          <a:xfrm>
            <a:off x="1000109" y="1836211"/>
            <a:ext cx="3348419" cy="6838569"/>
          </a:xfrm>
          <a:prstGeom prst="rect">
            <a:avLst/>
          </a:prstGeom>
          <a:ln w="12700">
            <a:miter lim="400000"/>
          </a:ln>
        </p:spPr>
      </p:pic>
      <p:sp>
        <p:nvSpPr>
          <p:cNvPr id="9" name="home"/>
          <p:cNvSpPr txBox="1">
            <a:spLocks/>
          </p:cNvSpPr>
          <p:nvPr/>
        </p:nvSpPr>
        <p:spPr>
          <a:xfrm>
            <a:off x="3340745" y="291779"/>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b="1" dirty="0" err="1" smtClean="0">
                <a:latin typeface="Migrena_Grotesque" panose="00000600000000000000" pitchFamily="50" charset="0"/>
              </a:rPr>
              <a:t>Mockups</a:t>
            </a:r>
            <a:endParaRPr lang="fr-FR" sz="4700" b="1" dirty="0">
              <a:latin typeface="Roboto Th" pitchFamily="2" charset="0"/>
              <a:ea typeface="Roboto Th" pitchFamily="2"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828" y="2537678"/>
            <a:ext cx="6498815" cy="5435634"/>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2.png" descr="2.png"/>
          <p:cNvPicPr>
            <a:picLocks noChangeAspect="1"/>
          </p:cNvPicPr>
          <p:nvPr/>
        </p:nvPicPr>
        <p:blipFill>
          <a:blip r:embed="rId3">
            <a:extLst/>
          </a:blip>
          <a:stretch>
            <a:fillRect/>
          </a:stretch>
        </p:blipFill>
        <p:spPr>
          <a:xfrm>
            <a:off x="8976293" y="2732601"/>
            <a:ext cx="2607201" cy="5324758"/>
          </a:xfrm>
          <a:prstGeom prst="rect">
            <a:avLst/>
          </a:prstGeom>
          <a:ln w="12700">
            <a:miter lim="400000"/>
          </a:ln>
        </p:spPr>
      </p:pic>
      <p:pic>
        <p:nvPicPr>
          <p:cNvPr id="201" name="3.png" descr="3.png"/>
          <p:cNvPicPr>
            <a:picLocks noChangeAspect="1"/>
          </p:cNvPicPr>
          <p:nvPr/>
        </p:nvPicPr>
        <p:blipFill>
          <a:blip r:embed="rId4">
            <a:extLst/>
          </a:blip>
          <a:stretch>
            <a:fillRect/>
          </a:stretch>
        </p:blipFill>
        <p:spPr>
          <a:xfrm>
            <a:off x="1436182" y="2762983"/>
            <a:ext cx="2592324" cy="5294376"/>
          </a:xfrm>
          <a:prstGeom prst="rect">
            <a:avLst/>
          </a:prstGeom>
          <a:ln w="12700">
            <a:miter lim="400000"/>
          </a:ln>
        </p:spPr>
      </p:pic>
      <p:pic>
        <p:nvPicPr>
          <p:cNvPr id="11" name="3e12c6f13043eaf1b03face4ebe3b9e6.png" descr="3e12c6f13043eaf1b03face4ebe3b9e6.png">
            <a:extLst>
              <a:ext uri="{FF2B5EF4-FFF2-40B4-BE49-F238E27FC236}">
                <a16:creationId xmlns:a16="http://schemas.microsoft.com/office/drawing/2014/main" xmlns="" id="{2025E4B2-279F-4452-B09E-11F683100A67}"/>
              </a:ext>
            </a:extLst>
          </p:cNvPr>
          <p:cNvPicPr>
            <a:picLocks noChangeAspect="1"/>
          </p:cNvPicPr>
          <p:nvPr/>
        </p:nvPicPr>
        <p:blipFill>
          <a:blip r:embed="rId5">
            <a:extLst/>
          </a:blip>
          <a:stretch>
            <a:fillRect/>
          </a:stretch>
        </p:blipFill>
        <p:spPr>
          <a:xfrm>
            <a:off x="4828190" y="1975695"/>
            <a:ext cx="3348419" cy="6838569"/>
          </a:xfrm>
          <a:prstGeom prst="rect">
            <a:avLst/>
          </a:prstGeom>
          <a:ln w="12700">
            <a:miter lim="400000"/>
          </a:ln>
        </p:spPr>
      </p:pic>
      <p:sp>
        <p:nvSpPr>
          <p:cNvPr id="9" name="home"/>
          <p:cNvSpPr txBox="1">
            <a:spLocks/>
          </p:cNvSpPr>
          <p:nvPr/>
        </p:nvSpPr>
        <p:spPr>
          <a:xfrm>
            <a:off x="522849" y="400268"/>
            <a:ext cx="6546691" cy="1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hangingPunct="1"/>
            <a:r>
              <a:rPr lang="fr-FR" b="1" dirty="0" err="1" smtClean="0">
                <a:latin typeface="Migrena_Grotesque" panose="00000600000000000000" pitchFamily="50" charset="0"/>
              </a:rPr>
              <a:t>Mockups</a:t>
            </a:r>
            <a:endParaRPr lang="fr-FR" sz="4700" b="1" dirty="0">
              <a:latin typeface="Roboto Th" pitchFamily="2" charset="0"/>
              <a:ea typeface="Roboto Th" pitchFamily="2" charset="0"/>
            </a:endParaRPr>
          </a:p>
        </p:txBody>
      </p:sp>
      <p:sp>
        <p:nvSpPr>
          <p:cNvPr id="10" name="home"/>
          <p:cNvSpPr txBox="1">
            <a:spLocks/>
          </p:cNvSpPr>
          <p:nvPr/>
        </p:nvSpPr>
        <p:spPr>
          <a:xfrm>
            <a:off x="4670110" y="511781"/>
            <a:ext cx="4306183" cy="855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560831" latinLnBrk="0">
              <a:lnSpc>
                <a:spcPct val="90000"/>
              </a:lnSpc>
              <a:spcBef>
                <a:spcPts val="0"/>
              </a:spcBef>
              <a:spcAft>
                <a:spcPts val="0"/>
              </a:spcAft>
              <a:buClrTx/>
              <a:buSzTx/>
              <a:buFontTx/>
              <a:buNone/>
              <a:tabLst/>
              <a:defRPr sz="6240" b="0" i="0" u="none" strike="noStrike" cap="all" spc="0" baseline="0">
                <a:ln>
                  <a:noFill/>
                </a:ln>
                <a:solidFill>
                  <a:srgbClr val="DEDEDE"/>
                </a:solidFill>
                <a:uFillTx/>
                <a:latin typeface="+mj-lt"/>
                <a:ea typeface="+mj-ea"/>
                <a:cs typeface="+mj-cs"/>
                <a:sym typeface="Helvetica Neue Bold Condensed"/>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a:lstStyle>
          <a:p>
            <a:pPr algn="ctr" hangingPunct="1"/>
            <a:r>
              <a:rPr lang="fr-FR" sz="4800" b="1" dirty="0" smtClean="0">
                <a:latin typeface="Roboto Th" pitchFamily="2" charset="0"/>
                <a:ea typeface="Roboto Th" pitchFamily="2" charset="0"/>
              </a:rPr>
              <a:t>Application</a:t>
            </a:r>
            <a:endParaRPr lang="fr-FR" sz="4800" b="1" dirty="0">
              <a:latin typeface="Roboto Th" pitchFamily="2" charset="0"/>
              <a:ea typeface="Roboto Th" pitchFamily="2" charset="0"/>
            </a:endParaRPr>
          </a:p>
        </p:txBody>
      </p:sp>
      <p:sp>
        <p:nvSpPr>
          <p:cNvPr id="8" name="Ellipse 7"/>
          <p:cNvSpPr/>
          <p:nvPr/>
        </p:nvSpPr>
        <p:spPr>
          <a:xfrm>
            <a:off x="4369227" y="837015"/>
            <a:ext cx="218364" cy="190226"/>
          </a:xfrm>
          <a:prstGeom prst="ellipse">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000" b="0" i="0" u="none" strike="noStrike" cap="none" spc="0" normalizeH="0" baseline="0">
              <a:ln>
                <a:noFill/>
              </a:ln>
              <a:solidFill>
                <a:srgbClr val="DEDEDE"/>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082119690"/>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441</TotalTime>
  <Words>1553</Words>
  <Application>Microsoft Office PowerPoint</Application>
  <PresentationFormat>Personnalisé</PresentationFormat>
  <Paragraphs>315</Paragraphs>
  <Slides>31</Slides>
  <Notes>29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Arial</vt:lpstr>
      <vt:lpstr>Helvetica</vt:lpstr>
      <vt:lpstr>Helvetica Neue</vt:lpstr>
      <vt:lpstr>Helvetica Neue Bold Condensed</vt:lpstr>
      <vt:lpstr>Helvetica Neue Light</vt:lpstr>
      <vt:lpstr>Migrena_Grotesque</vt:lpstr>
      <vt:lpstr>Roboto Th</vt:lpstr>
      <vt:lpstr>Blueprint</vt:lpstr>
      <vt:lpstr>S E T T Y    H O M E</vt:lpstr>
      <vt:lpstr>Présentation PowerPoint</vt:lpstr>
      <vt:lpstr>LES CONTRAINTES</vt:lpstr>
      <vt:lpstr>Présentation PowerPoint</vt:lpstr>
      <vt:lpstr>LES CHOIX</vt:lpstr>
      <vt:lpstr>LES FONCTIONNALITÉS</vt:lpstr>
      <vt:lpstr>Les sketchs</vt:lpstr>
      <vt:lpstr>Présentation PowerPoint</vt:lpstr>
      <vt:lpstr>Présentation PowerPoint</vt:lpstr>
      <vt:lpstr>home</vt:lpstr>
      <vt:lpstr>Présentation PowerPoint</vt:lpstr>
      <vt:lpstr>home</vt:lpstr>
      <vt:lpstr>Présentation PowerPoint</vt:lpstr>
      <vt:lpstr>Présentation PowerPoint</vt:lpstr>
      <vt:lpstr>Présentation PowerPoint</vt:lpstr>
      <vt:lpstr>Présentation PowerPoint</vt:lpstr>
      <vt:lpstr>Présentation PowerPoint</vt:lpstr>
      <vt:lpstr>Présentation PowerPoint</vt:lpstr>
      <vt:lpstr>Accueil</vt:lpstr>
      <vt:lpstr>Présentation PowerPoint</vt:lpstr>
      <vt:lpstr>Présentation PowerPoint</vt:lpstr>
      <vt:lpstr>Présentation PowerPoint</vt:lpstr>
      <vt:lpstr>Présentation PowerPoint</vt:lpstr>
      <vt:lpstr>Présentation PowerPoint</vt:lpstr>
      <vt:lpstr>Présentation PowerPoint</vt:lpstr>
      <vt:lpstr>Produits</vt:lpstr>
      <vt:lpstr>Présentation PowerPoint</vt:lpstr>
      <vt:lpstr>Présentation PowerPoint</vt:lpstr>
      <vt:lpstr>Présentation PowerPoint</vt:lpstr>
      <vt:lpstr>Présentation PowerPoint</vt:lpstr>
      <vt:lpstr>Merci pour votre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SETTY HOME</dc:title>
  <dc:creator>MIW</dc:creator>
  <cp:lastModifiedBy>Utilisateur</cp:lastModifiedBy>
  <cp:revision>75</cp:revision>
  <dcterms:modified xsi:type="dcterms:W3CDTF">2018-12-20T16:57:52Z</dcterms:modified>
</cp:coreProperties>
</file>